
<file path=[Content_Types].xml><?xml version="1.0" encoding="utf-8"?>
<Types xmlns="http://schemas.openxmlformats.org/package/2006/content-types">
  <Default Extension="png" ContentType="image/png"/>
  <Default Extension="jfif" ContentType="image/jpe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10" r:id="rId2"/>
    <p:sldId id="314" r:id="rId3"/>
    <p:sldId id="288" r:id="rId4"/>
    <p:sldId id="289" r:id="rId5"/>
    <p:sldId id="311" r:id="rId6"/>
    <p:sldId id="307" r:id="rId7"/>
    <p:sldId id="308" r:id="rId8"/>
    <p:sldId id="290" r:id="rId9"/>
    <p:sldId id="291" r:id="rId10"/>
    <p:sldId id="292" r:id="rId11"/>
    <p:sldId id="293" r:id="rId12"/>
    <p:sldId id="312" r:id="rId13"/>
    <p:sldId id="295" r:id="rId14"/>
    <p:sldId id="309" r:id="rId15"/>
    <p:sldId id="296" r:id="rId16"/>
    <p:sldId id="302" r:id="rId17"/>
    <p:sldId id="306" r:id="rId18"/>
    <p:sldId id="313" r:id="rId19"/>
    <p:sldId id="316" r:id="rId20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CFF"/>
    <a:srgbClr val="9FAEE5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42" y="-102"/>
      </p:cViewPr>
      <p:guideLst>
        <p:guide orient="horz" pos="3107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8FA2AA-21FA-4BEC-A25D-2700BA21AFF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8474F0-B2C7-4DBC-BCAD-77AEA979920B}">
      <dgm:prSet/>
      <dgm:spPr/>
      <dgm:t>
        <a:bodyPr/>
        <a:lstStyle/>
        <a:p>
          <a:pPr rtl="0"/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Exclusion criteria:</a:t>
          </a:r>
        </a:p>
      </dgm:t>
    </dgm:pt>
    <dgm:pt modelId="{7EEB7B7D-E3A2-4F31-A639-0F7B18C5C7E2}" type="parTrans" cxnId="{4751F8A7-8079-4B3E-8278-F1A17F473DCA}">
      <dgm:prSet/>
      <dgm:spPr/>
      <dgm:t>
        <a:bodyPr/>
        <a:lstStyle/>
        <a:p>
          <a:endParaRPr lang="en-US"/>
        </a:p>
      </dgm:t>
    </dgm:pt>
    <dgm:pt modelId="{9D477386-8B54-4E4E-BCB4-88E6BDC5FA51}" type="sibTrans" cxnId="{4751F8A7-8079-4B3E-8278-F1A17F473DCA}">
      <dgm:prSet/>
      <dgm:spPr/>
      <dgm:t>
        <a:bodyPr/>
        <a:lstStyle/>
        <a:p>
          <a:endParaRPr lang="en-US"/>
        </a:p>
      </dgm:t>
    </dgm:pt>
    <dgm:pt modelId="{D055BF9E-6668-48A8-BB38-4F484DE3DBA4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If the tenderer is in any condition defined as exclusion (bankrupted, convicted in an offence, professional misconduct etc. – see PRAG point 2.3.3 for reference) it will be excluded from competition.  The candidate or tenderer will certify that it is not in one of these situations. </a:t>
          </a:r>
        </a:p>
      </dgm:t>
    </dgm:pt>
    <dgm:pt modelId="{D8D08EDF-94AF-4D67-B05C-A48B03DB3065}" type="parTrans" cxnId="{D60A2FCC-630A-426B-A97D-98E28CAB37D7}">
      <dgm:prSet/>
      <dgm:spPr/>
      <dgm:t>
        <a:bodyPr/>
        <a:lstStyle/>
        <a:p>
          <a:endParaRPr lang="en-US"/>
        </a:p>
      </dgm:t>
    </dgm:pt>
    <dgm:pt modelId="{56F6BFFE-DAE6-4936-9281-403470952D92}" type="sibTrans" cxnId="{D60A2FCC-630A-426B-A97D-98E28CAB37D7}">
      <dgm:prSet/>
      <dgm:spPr/>
      <dgm:t>
        <a:bodyPr/>
        <a:lstStyle/>
        <a:p>
          <a:endParaRPr lang="en-US"/>
        </a:p>
      </dgm:t>
    </dgm:pt>
    <dgm:pt modelId="{E219EA30-54AF-4593-93A4-078583099403}">
      <dgm:prSet/>
      <dgm:spPr/>
      <dgm:t>
        <a:bodyPr/>
        <a:lstStyle/>
        <a:p>
          <a:pPr rtl="0"/>
          <a:r>
            <a:rPr lang="en-US" dirty="0"/>
            <a:t>b)   </a:t>
          </a:r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Applicable during the procurement procedure:</a:t>
          </a:r>
        </a:p>
      </dgm:t>
    </dgm:pt>
    <dgm:pt modelId="{532388C9-1FE4-4C30-8072-DA1127874A4A}" type="parTrans" cxnId="{AB20DF88-D4B5-4CB8-BCBC-3922F5667222}">
      <dgm:prSet/>
      <dgm:spPr/>
      <dgm:t>
        <a:bodyPr/>
        <a:lstStyle/>
        <a:p>
          <a:endParaRPr lang="en-US"/>
        </a:p>
      </dgm:t>
    </dgm:pt>
    <dgm:pt modelId="{5DAFB788-8F97-43A5-965E-0336ACAFC3BA}" type="sibTrans" cxnId="{AB20DF88-D4B5-4CB8-BCBC-3922F5667222}">
      <dgm:prSet/>
      <dgm:spPr/>
      <dgm:t>
        <a:bodyPr/>
        <a:lstStyle/>
        <a:p>
          <a:endParaRPr lang="en-US"/>
        </a:p>
      </dgm:t>
    </dgm:pt>
    <dgm:pt modelId="{6AAF06BB-9F5A-43F9-9C83-B809122A5FA3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Contracts will not be awarded to candidates or tenderers who:</a:t>
          </a:r>
        </a:p>
      </dgm:t>
    </dgm:pt>
    <dgm:pt modelId="{F51C24B7-8AD7-49EB-8A47-D7A21E553047}" type="parTrans" cxnId="{8B6E0A56-EE43-4C60-B09A-2F0155279845}">
      <dgm:prSet/>
      <dgm:spPr/>
      <dgm:t>
        <a:bodyPr/>
        <a:lstStyle/>
        <a:p>
          <a:endParaRPr lang="en-US"/>
        </a:p>
      </dgm:t>
    </dgm:pt>
    <dgm:pt modelId="{A32C870B-BCB4-4B01-B737-7230156CBB70}" type="sibTrans" cxnId="{8B6E0A56-EE43-4C60-B09A-2F0155279845}">
      <dgm:prSet/>
      <dgm:spPr/>
      <dgm:t>
        <a:bodyPr/>
        <a:lstStyle/>
        <a:p>
          <a:endParaRPr lang="en-US"/>
        </a:p>
      </dgm:t>
    </dgm:pt>
    <dgm:pt modelId="{0BBC3617-1A99-46F7-948F-0227C0513F2C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Are subject to a conflict of interest</a:t>
          </a:r>
        </a:p>
      </dgm:t>
    </dgm:pt>
    <dgm:pt modelId="{FDB65280-D8C8-4B7D-9032-41D84327887F}" type="parTrans" cxnId="{CD8456A0-1F6E-4F3E-976D-E57D37D13CBC}">
      <dgm:prSet/>
      <dgm:spPr/>
      <dgm:t>
        <a:bodyPr/>
        <a:lstStyle/>
        <a:p>
          <a:endParaRPr lang="en-US"/>
        </a:p>
      </dgm:t>
    </dgm:pt>
    <dgm:pt modelId="{D20AF054-2061-48EC-A38F-705B9B6A5658}" type="sibTrans" cxnId="{CD8456A0-1F6E-4F3E-976D-E57D37D13CBC}">
      <dgm:prSet/>
      <dgm:spPr/>
      <dgm:t>
        <a:bodyPr/>
        <a:lstStyle/>
        <a:p>
          <a:endParaRPr lang="en-US"/>
        </a:p>
      </dgm:t>
    </dgm:pt>
    <dgm:pt modelId="{DA8D7954-20B0-4E29-8648-CF7B1C837B36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Are guilty of misrepresentation in supplying or fail to supply the information required as a condition of participation in the procedure</a:t>
          </a:r>
        </a:p>
      </dgm:t>
    </dgm:pt>
    <dgm:pt modelId="{DB8B865F-083C-426B-92B7-2920E900FABE}" type="parTrans" cxnId="{306843E8-5097-4FDC-A2DB-DE2C3CD9F40F}">
      <dgm:prSet/>
      <dgm:spPr/>
      <dgm:t>
        <a:bodyPr/>
        <a:lstStyle/>
        <a:p>
          <a:endParaRPr lang="en-US"/>
        </a:p>
      </dgm:t>
    </dgm:pt>
    <dgm:pt modelId="{C53D1A9E-5036-4971-8E87-F17370CC4807}" type="sibTrans" cxnId="{306843E8-5097-4FDC-A2DB-DE2C3CD9F40F}">
      <dgm:prSet/>
      <dgm:spPr/>
      <dgm:t>
        <a:bodyPr/>
        <a:lstStyle/>
        <a:p>
          <a:endParaRPr lang="en-US"/>
        </a:p>
      </dgm:t>
    </dgm:pt>
    <dgm:pt modelId="{41BE8FD8-F6FD-41A3-B555-E06B02A0329C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Find themselves in one of the exclusion situations.</a:t>
          </a:r>
        </a:p>
      </dgm:t>
    </dgm:pt>
    <dgm:pt modelId="{87EE3AD6-F200-4EFF-BC1C-913AADFF1211}" type="parTrans" cxnId="{F5A29D5E-339C-48BB-875D-AEDDE0E72A6A}">
      <dgm:prSet/>
      <dgm:spPr/>
      <dgm:t>
        <a:bodyPr/>
        <a:lstStyle/>
        <a:p>
          <a:endParaRPr lang="en-US"/>
        </a:p>
      </dgm:t>
    </dgm:pt>
    <dgm:pt modelId="{4E26461B-FAF9-4EE4-846F-F4407B416848}" type="sibTrans" cxnId="{F5A29D5E-339C-48BB-875D-AEDDE0E72A6A}">
      <dgm:prSet/>
      <dgm:spPr/>
      <dgm:t>
        <a:bodyPr/>
        <a:lstStyle/>
        <a:p>
          <a:endParaRPr lang="en-US"/>
        </a:p>
      </dgm:t>
    </dgm:pt>
    <dgm:pt modelId="{06775333-0F6B-4F90-AD76-5E1D29056691}">
      <dgm:prSet/>
      <dgm:spPr/>
      <dgm:t>
        <a:bodyPr/>
        <a:lstStyle/>
        <a:p>
          <a:pPr rtl="0"/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a)   Applicable for participation in procurement procedure: </a:t>
          </a:r>
        </a:p>
      </dgm:t>
    </dgm:pt>
    <dgm:pt modelId="{24118117-36B7-485B-AF85-54C81BDC3876}" type="parTrans" cxnId="{A52AEE76-85F4-49E1-AEB4-F055D238CEE8}">
      <dgm:prSet/>
      <dgm:spPr/>
      <dgm:t>
        <a:bodyPr/>
        <a:lstStyle/>
        <a:p>
          <a:endParaRPr lang="en-US"/>
        </a:p>
      </dgm:t>
    </dgm:pt>
    <dgm:pt modelId="{876C412F-1C23-4002-8B8F-ADACB248EA37}" type="sibTrans" cxnId="{A52AEE76-85F4-49E1-AEB4-F055D238CEE8}">
      <dgm:prSet/>
      <dgm:spPr/>
      <dgm:t>
        <a:bodyPr/>
        <a:lstStyle/>
        <a:p>
          <a:endParaRPr lang="en-US"/>
        </a:p>
      </dgm:t>
    </dgm:pt>
    <dgm:pt modelId="{24D42D76-86F1-4182-92DA-BB91740447A2}" type="pres">
      <dgm:prSet presAssocID="{AA8FA2AA-21FA-4BEC-A25D-2700BA21AFF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55A2DD-1219-44CE-8486-23D597B57608}" type="pres">
      <dgm:prSet presAssocID="{A58474F0-B2C7-4DBC-BCAD-77AEA979920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F694DE-D5E2-4CFA-9332-E5816F289965}" type="pres">
      <dgm:prSet presAssocID="{9D477386-8B54-4E4E-BCB4-88E6BDC5FA51}" presName="spacer" presStyleCnt="0"/>
      <dgm:spPr/>
    </dgm:pt>
    <dgm:pt modelId="{CD1451FE-3F21-4DB3-8300-53456EB348E0}" type="pres">
      <dgm:prSet presAssocID="{06775333-0F6B-4F90-AD76-5E1D2905669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AB98FA-294B-4540-A100-E182C7A266E4}" type="pres">
      <dgm:prSet presAssocID="{06775333-0F6B-4F90-AD76-5E1D2905669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F30C71-116D-4292-A4F0-1E58FB372397}" type="pres">
      <dgm:prSet presAssocID="{E219EA30-54AF-4593-93A4-07858309940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D17D4B-544B-4984-A9FF-C7847E44CFEC}" type="pres">
      <dgm:prSet presAssocID="{E219EA30-54AF-4593-93A4-07858309940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65E75-F5A6-4B14-9D2B-0200923F5FC0}" type="presOf" srcId="{E219EA30-54AF-4593-93A4-078583099403}" destId="{40F30C71-116D-4292-A4F0-1E58FB372397}" srcOrd="0" destOrd="0" presId="urn:microsoft.com/office/officeart/2005/8/layout/vList2"/>
    <dgm:cxn modelId="{306843E8-5097-4FDC-A2DB-DE2C3CD9F40F}" srcId="{6AAF06BB-9F5A-43F9-9C83-B809122A5FA3}" destId="{DA8D7954-20B0-4E29-8648-CF7B1C837B36}" srcOrd="1" destOrd="0" parTransId="{DB8B865F-083C-426B-92B7-2920E900FABE}" sibTransId="{C53D1A9E-5036-4971-8E87-F17370CC4807}"/>
    <dgm:cxn modelId="{51CF5624-A66D-4680-ACBA-44A78EBD0708}" type="presOf" srcId="{DA8D7954-20B0-4E29-8648-CF7B1C837B36}" destId="{36D17D4B-544B-4984-A9FF-C7847E44CFEC}" srcOrd="0" destOrd="2" presId="urn:microsoft.com/office/officeart/2005/8/layout/vList2"/>
    <dgm:cxn modelId="{3FCB12A0-DD32-4CC7-8C58-07CA95559F54}" type="presOf" srcId="{A58474F0-B2C7-4DBC-BCAD-77AEA979920B}" destId="{2B55A2DD-1219-44CE-8486-23D597B57608}" srcOrd="0" destOrd="0" presId="urn:microsoft.com/office/officeart/2005/8/layout/vList2"/>
    <dgm:cxn modelId="{5F132E09-0F7B-4D11-ABB0-21CA903807D6}" type="presOf" srcId="{41BE8FD8-F6FD-41A3-B555-E06B02A0329C}" destId="{36D17D4B-544B-4984-A9FF-C7847E44CFEC}" srcOrd="0" destOrd="3" presId="urn:microsoft.com/office/officeart/2005/8/layout/vList2"/>
    <dgm:cxn modelId="{F5A29D5E-339C-48BB-875D-AEDDE0E72A6A}" srcId="{6AAF06BB-9F5A-43F9-9C83-B809122A5FA3}" destId="{41BE8FD8-F6FD-41A3-B555-E06B02A0329C}" srcOrd="2" destOrd="0" parTransId="{87EE3AD6-F200-4EFF-BC1C-913AADFF1211}" sibTransId="{4E26461B-FAF9-4EE4-846F-F4407B416848}"/>
    <dgm:cxn modelId="{AD69078D-BB0E-42EA-B6B5-E03FE03D58AD}" type="presOf" srcId="{AA8FA2AA-21FA-4BEC-A25D-2700BA21AFF4}" destId="{24D42D76-86F1-4182-92DA-BB91740447A2}" srcOrd="0" destOrd="0" presId="urn:microsoft.com/office/officeart/2005/8/layout/vList2"/>
    <dgm:cxn modelId="{C9A7FD62-6F81-424B-9B3D-870D5B5FA996}" type="presOf" srcId="{0BBC3617-1A99-46F7-948F-0227C0513F2C}" destId="{36D17D4B-544B-4984-A9FF-C7847E44CFEC}" srcOrd="0" destOrd="1" presId="urn:microsoft.com/office/officeart/2005/8/layout/vList2"/>
    <dgm:cxn modelId="{D60A2FCC-630A-426B-A97D-98E28CAB37D7}" srcId="{06775333-0F6B-4F90-AD76-5E1D29056691}" destId="{D055BF9E-6668-48A8-BB38-4F484DE3DBA4}" srcOrd="0" destOrd="0" parTransId="{D8D08EDF-94AF-4D67-B05C-A48B03DB3065}" sibTransId="{56F6BFFE-DAE6-4936-9281-403470952D92}"/>
    <dgm:cxn modelId="{4751F8A7-8079-4B3E-8278-F1A17F473DCA}" srcId="{AA8FA2AA-21FA-4BEC-A25D-2700BA21AFF4}" destId="{A58474F0-B2C7-4DBC-BCAD-77AEA979920B}" srcOrd="0" destOrd="0" parTransId="{7EEB7B7D-E3A2-4F31-A639-0F7B18C5C7E2}" sibTransId="{9D477386-8B54-4E4E-BCB4-88E6BDC5FA51}"/>
    <dgm:cxn modelId="{4DBC2EF6-C6DC-4292-9033-12AB1182FE3D}" type="presOf" srcId="{6AAF06BB-9F5A-43F9-9C83-B809122A5FA3}" destId="{36D17D4B-544B-4984-A9FF-C7847E44CFEC}" srcOrd="0" destOrd="0" presId="urn:microsoft.com/office/officeart/2005/8/layout/vList2"/>
    <dgm:cxn modelId="{F3960333-C01F-4047-B9D3-32F668DF6FCF}" type="presOf" srcId="{06775333-0F6B-4F90-AD76-5E1D29056691}" destId="{CD1451FE-3F21-4DB3-8300-53456EB348E0}" srcOrd="0" destOrd="0" presId="urn:microsoft.com/office/officeart/2005/8/layout/vList2"/>
    <dgm:cxn modelId="{21BE9DEF-2993-43AE-9DD0-B42DF0E7B491}" type="presOf" srcId="{D055BF9E-6668-48A8-BB38-4F484DE3DBA4}" destId="{2BAB98FA-294B-4540-A100-E182C7A266E4}" srcOrd="0" destOrd="0" presId="urn:microsoft.com/office/officeart/2005/8/layout/vList2"/>
    <dgm:cxn modelId="{CD8456A0-1F6E-4F3E-976D-E57D37D13CBC}" srcId="{6AAF06BB-9F5A-43F9-9C83-B809122A5FA3}" destId="{0BBC3617-1A99-46F7-948F-0227C0513F2C}" srcOrd="0" destOrd="0" parTransId="{FDB65280-D8C8-4B7D-9032-41D84327887F}" sibTransId="{D20AF054-2061-48EC-A38F-705B9B6A5658}"/>
    <dgm:cxn modelId="{A52AEE76-85F4-49E1-AEB4-F055D238CEE8}" srcId="{AA8FA2AA-21FA-4BEC-A25D-2700BA21AFF4}" destId="{06775333-0F6B-4F90-AD76-5E1D29056691}" srcOrd="1" destOrd="0" parTransId="{24118117-36B7-485B-AF85-54C81BDC3876}" sibTransId="{876C412F-1C23-4002-8B8F-ADACB248EA37}"/>
    <dgm:cxn modelId="{8B6E0A56-EE43-4C60-B09A-2F0155279845}" srcId="{E219EA30-54AF-4593-93A4-078583099403}" destId="{6AAF06BB-9F5A-43F9-9C83-B809122A5FA3}" srcOrd="0" destOrd="0" parTransId="{F51C24B7-8AD7-49EB-8A47-D7A21E553047}" sibTransId="{A32C870B-BCB4-4B01-B737-7230156CBB70}"/>
    <dgm:cxn modelId="{AB20DF88-D4B5-4CB8-BCBC-3922F5667222}" srcId="{AA8FA2AA-21FA-4BEC-A25D-2700BA21AFF4}" destId="{E219EA30-54AF-4593-93A4-078583099403}" srcOrd="2" destOrd="0" parTransId="{532388C9-1FE4-4C30-8072-DA1127874A4A}" sibTransId="{5DAFB788-8F97-43A5-965E-0336ACAFC3BA}"/>
    <dgm:cxn modelId="{19274708-3ABD-4D00-AD1F-6B449412A599}" type="presParOf" srcId="{24D42D76-86F1-4182-92DA-BB91740447A2}" destId="{2B55A2DD-1219-44CE-8486-23D597B57608}" srcOrd="0" destOrd="0" presId="urn:microsoft.com/office/officeart/2005/8/layout/vList2"/>
    <dgm:cxn modelId="{A7D5FC7E-9922-4E69-8CC6-B35B7C95CEA1}" type="presParOf" srcId="{24D42D76-86F1-4182-92DA-BB91740447A2}" destId="{4EF694DE-D5E2-4CFA-9332-E5816F289965}" srcOrd="1" destOrd="0" presId="urn:microsoft.com/office/officeart/2005/8/layout/vList2"/>
    <dgm:cxn modelId="{CD068154-5CB6-4354-8F6E-3941C4F2D369}" type="presParOf" srcId="{24D42D76-86F1-4182-92DA-BB91740447A2}" destId="{CD1451FE-3F21-4DB3-8300-53456EB348E0}" srcOrd="2" destOrd="0" presId="urn:microsoft.com/office/officeart/2005/8/layout/vList2"/>
    <dgm:cxn modelId="{EC9FDA65-E887-4787-8582-BCA655591EE4}" type="presParOf" srcId="{24D42D76-86F1-4182-92DA-BB91740447A2}" destId="{2BAB98FA-294B-4540-A100-E182C7A266E4}" srcOrd="3" destOrd="0" presId="urn:microsoft.com/office/officeart/2005/8/layout/vList2"/>
    <dgm:cxn modelId="{CD9D0053-9384-45ED-AC78-2DB7121DE6F5}" type="presParOf" srcId="{24D42D76-86F1-4182-92DA-BB91740447A2}" destId="{40F30C71-116D-4292-A4F0-1E58FB372397}" srcOrd="4" destOrd="0" presId="urn:microsoft.com/office/officeart/2005/8/layout/vList2"/>
    <dgm:cxn modelId="{6378288F-04F2-41C4-BF31-5C7764D11311}" type="presParOf" srcId="{24D42D76-86F1-4182-92DA-BB91740447A2}" destId="{36D17D4B-544B-4984-A9FF-C7847E44CFEC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86D939-4119-4FF2-9FC3-7186DCC42B9F}" type="doc">
      <dgm:prSet loTypeId="urn:microsoft.com/office/officeart/2005/8/layout/vList5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4805640-C2C4-4F06-81D1-572807A7CE60}">
      <dgm:prSet/>
      <dgm:spPr/>
      <dgm:t>
        <a:bodyPr/>
        <a:lstStyle/>
        <a:p>
          <a:pPr rtl="0"/>
          <a:r>
            <a:rPr lang="en-US" b="1" dirty="0"/>
            <a:t>Tender documentation</a:t>
          </a:r>
          <a:r>
            <a:rPr lang="en-US" dirty="0"/>
            <a:t>:</a:t>
          </a:r>
        </a:p>
      </dgm:t>
    </dgm:pt>
    <dgm:pt modelId="{D066C0E0-AD30-4D70-A37A-F02DF607FB87}" type="parTrans" cxnId="{4C852900-1594-42B4-81AE-34E9E7F5CC68}">
      <dgm:prSet/>
      <dgm:spPr/>
      <dgm:t>
        <a:bodyPr/>
        <a:lstStyle/>
        <a:p>
          <a:endParaRPr lang="en-US"/>
        </a:p>
      </dgm:t>
    </dgm:pt>
    <dgm:pt modelId="{B2621377-02F6-43DE-B8A8-40B15BE88B8E}" type="sibTrans" cxnId="{4C852900-1594-42B4-81AE-34E9E7F5CC68}">
      <dgm:prSet/>
      <dgm:spPr/>
      <dgm:t>
        <a:bodyPr/>
        <a:lstStyle/>
        <a:p>
          <a:endParaRPr lang="en-US"/>
        </a:p>
      </dgm:t>
    </dgm:pt>
    <dgm:pt modelId="{A0999794-FE1C-4841-A4A5-1C377478C50E}">
      <dgm:prSet/>
      <dgm:spPr/>
      <dgm:t>
        <a:bodyPr/>
        <a:lstStyle/>
        <a:p>
          <a:pPr rtl="0"/>
          <a:r>
            <a:rPr lang="en-US" dirty="0"/>
            <a:t> A set of documentation for information:</a:t>
          </a:r>
        </a:p>
      </dgm:t>
    </dgm:pt>
    <dgm:pt modelId="{FD40F0ED-5BFD-46DC-88F6-445FEDA0726D}" type="parTrans" cxnId="{B7F4F6B9-0BB5-4D1F-864E-DBBE4A149A0E}">
      <dgm:prSet/>
      <dgm:spPr/>
      <dgm:t>
        <a:bodyPr/>
        <a:lstStyle/>
        <a:p>
          <a:endParaRPr lang="en-US"/>
        </a:p>
      </dgm:t>
    </dgm:pt>
    <dgm:pt modelId="{874A02AD-CFBC-427F-8F48-C1BF606A2488}" type="sibTrans" cxnId="{B7F4F6B9-0BB5-4D1F-864E-DBBE4A149A0E}">
      <dgm:prSet/>
      <dgm:spPr/>
      <dgm:t>
        <a:bodyPr/>
        <a:lstStyle/>
        <a:p>
          <a:endParaRPr lang="en-US"/>
        </a:p>
      </dgm:t>
    </dgm:pt>
    <dgm:pt modelId="{8A22CAB7-4221-41D9-8857-9A141C119E49}">
      <dgm:prSet/>
      <dgm:spPr/>
      <dgm:t>
        <a:bodyPr/>
        <a:lstStyle/>
        <a:p>
          <a:pPr rtl="0"/>
          <a:r>
            <a:rPr lang="en-US" dirty="0"/>
            <a:t>Contract Notice</a:t>
          </a:r>
        </a:p>
      </dgm:t>
    </dgm:pt>
    <dgm:pt modelId="{18E6BEFB-BB49-41A7-94E4-07B0C80F0BE8}" type="parTrans" cxnId="{DF52DA4E-8164-4F82-B55B-F88FBADD984A}">
      <dgm:prSet/>
      <dgm:spPr/>
      <dgm:t>
        <a:bodyPr/>
        <a:lstStyle/>
        <a:p>
          <a:endParaRPr lang="en-US"/>
        </a:p>
      </dgm:t>
    </dgm:pt>
    <dgm:pt modelId="{CB7709A2-0B90-4254-AE1D-785E9C2A9BC8}" type="sibTrans" cxnId="{DF52DA4E-8164-4F82-B55B-F88FBADD984A}">
      <dgm:prSet/>
      <dgm:spPr/>
      <dgm:t>
        <a:bodyPr/>
        <a:lstStyle/>
        <a:p>
          <a:endParaRPr lang="en-US"/>
        </a:p>
      </dgm:t>
    </dgm:pt>
    <dgm:pt modelId="{1B6E956B-C64E-4BE5-8D06-C7E3D7FEFA5B}">
      <dgm:prSet/>
      <dgm:spPr/>
      <dgm:t>
        <a:bodyPr/>
        <a:lstStyle/>
        <a:p>
          <a:pPr rtl="0"/>
          <a:r>
            <a:rPr lang="en-US" dirty="0"/>
            <a:t>Instructions to tenderers</a:t>
          </a:r>
        </a:p>
      </dgm:t>
    </dgm:pt>
    <dgm:pt modelId="{FB876C2A-B4E9-49F4-ABDE-104FD8F6AF04}" type="parTrans" cxnId="{F16C326C-D36A-4418-B726-EF8E4297C192}">
      <dgm:prSet/>
      <dgm:spPr/>
      <dgm:t>
        <a:bodyPr/>
        <a:lstStyle/>
        <a:p>
          <a:endParaRPr lang="en-US"/>
        </a:p>
      </dgm:t>
    </dgm:pt>
    <dgm:pt modelId="{D14A92C2-08A8-4B6C-9806-DBC7B437E191}" type="sibTrans" cxnId="{F16C326C-D36A-4418-B726-EF8E4297C192}">
      <dgm:prSet/>
      <dgm:spPr/>
      <dgm:t>
        <a:bodyPr/>
        <a:lstStyle/>
        <a:p>
          <a:endParaRPr lang="en-US"/>
        </a:p>
      </dgm:t>
    </dgm:pt>
    <dgm:pt modelId="{E1300857-5779-462C-90E6-CD04D306409D}">
      <dgm:prSet/>
      <dgm:spPr/>
      <dgm:t>
        <a:bodyPr/>
        <a:lstStyle/>
        <a:p>
          <a:pPr rtl="0"/>
          <a:r>
            <a:rPr lang="en-US" dirty="0"/>
            <a:t>Technical Specifications or Terms of Reference (services)</a:t>
          </a:r>
        </a:p>
      </dgm:t>
    </dgm:pt>
    <dgm:pt modelId="{B976AE48-C0D3-4D5F-84E8-BE13EB5A8B6E}" type="parTrans" cxnId="{634FC40B-CBA0-4FEB-BAC0-94A7222D4891}">
      <dgm:prSet/>
      <dgm:spPr/>
      <dgm:t>
        <a:bodyPr/>
        <a:lstStyle/>
        <a:p>
          <a:endParaRPr lang="en-US"/>
        </a:p>
      </dgm:t>
    </dgm:pt>
    <dgm:pt modelId="{6152ECA3-174D-4773-A996-03790AFB6483}" type="sibTrans" cxnId="{634FC40B-CBA0-4FEB-BAC0-94A7222D4891}">
      <dgm:prSet/>
      <dgm:spPr/>
      <dgm:t>
        <a:bodyPr/>
        <a:lstStyle/>
        <a:p>
          <a:endParaRPr lang="en-US"/>
        </a:p>
      </dgm:t>
    </dgm:pt>
    <dgm:pt modelId="{58243977-1C28-4DE4-B7CD-66DDD33EEDA3}">
      <dgm:prSet/>
      <dgm:spPr/>
      <dgm:t>
        <a:bodyPr/>
        <a:lstStyle/>
        <a:p>
          <a:pPr rtl="0"/>
          <a:r>
            <a:rPr lang="en-US" dirty="0"/>
            <a:t>Documentation indicating conditions for implementation period: format of reports, general conditions, specific conditions, format of guarantees, etc.</a:t>
          </a:r>
        </a:p>
      </dgm:t>
    </dgm:pt>
    <dgm:pt modelId="{0FF3EEFA-2DA9-41F0-B7DD-5EC8F06BF8BE}" type="parTrans" cxnId="{5E51F876-7EC7-4D77-BF79-0ACAB83EEBA9}">
      <dgm:prSet/>
      <dgm:spPr/>
      <dgm:t>
        <a:bodyPr/>
        <a:lstStyle/>
        <a:p>
          <a:endParaRPr lang="en-US"/>
        </a:p>
      </dgm:t>
    </dgm:pt>
    <dgm:pt modelId="{5E95EA34-EF30-4D71-AE82-500AC7E1AA43}" type="sibTrans" cxnId="{5E51F876-7EC7-4D77-BF79-0ACAB83EEBA9}">
      <dgm:prSet/>
      <dgm:spPr/>
      <dgm:t>
        <a:bodyPr/>
        <a:lstStyle/>
        <a:p>
          <a:endParaRPr lang="en-US"/>
        </a:p>
      </dgm:t>
    </dgm:pt>
    <dgm:pt modelId="{FB5558FB-6D84-4056-8324-F3931DE76F9F}">
      <dgm:prSet/>
      <dgm:spPr/>
      <dgm:t>
        <a:bodyPr/>
        <a:lstStyle/>
        <a:p>
          <a:pPr rtl="0"/>
          <a:r>
            <a:rPr lang="en-US" dirty="0"/>
            <a:t>Tender submission form</a:t>
          </a:r>
        </a:p>
      </dgm:t>
    </dgm:pt>
    <dgm:pt modelId="{08DF33CD-BFDF-42D4-814C-C5A21A4CBF01}" type="parTrans" cxnId="{23701124-648E-4A9B-B3F7-87B4ECFD9047}">
      <dgm:prSet/>
      <dgm:spPr/>
      <dgm:t>
        <a:bodyPr/>
        <a:lstStyle/>
        <a:p>
          <a:endParaRPr lang="en-US"/>
        </a:p>
      </dgm:t>
    </dgm:pt>
    <dgm:pt modelId="{B91D4C98-67DC-49D3-B005-06D607871BCE}" type="sibTrans" cxnId="{23701124-648E-4A9B-B3F7-87B4ECFD9047}">
      <dgm:prSet/>
      <dgm:spPr/>
      <dgm:t>
        <a:bodyPr/>
        <a:lstStyle/>
        <a:p>
          <a:endParaRPr lang="en-US"/>
        </a:p>
      </dgm:t>
    </dgm:pt>
    <dgm:pt modelId="{3C14658A-73F3-4706-A533-689CDA518DAB}">
      <dgm:prSet/>
      <dgm:spPr/>
      <dgm:t>
        <a:bodyPr/>
        <a:lstStyle/>
        <a:p>
          <a:pPr rtl="0"/>
          <a:r>
            <a:rPr lang="en-US" dirty="0"/>
            <a:t>Format of technical offer: based on technical specifications or organization and methodology (services)</a:t>
          </a:r>
        </a:p>
      </dgm:t>
    </dgm:pt>
    <dgm:pt modelId="{DC9E9A75-FDB7-4AB0-A2EA-C22526AFDF91}" type="parTrans" cxnId="{86AC77CA-0967-4B17-A913-5A76ACB7E275}">
      <dgm:prSet/>
      <dgm:spPr/>
      <dgm:t>
        <a:bodyPr/>
        <a:lstStyle/>
        <a:p>
          <a:endParaRPr lang="en-US"/>
        </a:p>
      </dgm:t>
    </dgm:pt>
    <dgm:pt modelId="{26B4075F-75AC-47FF-8628-C903142B1E63}" type="sibTrans" cxnId="{86AC77CA-0967-4B17-A913-5A76ACB7E275}">
      <dgm:prSet/>
      <dgm:spPr/>
      <dgm:t>
        <a:bodyPr/>
        <a:lstStyle/>
        <a:p>
          <a:endParaRPr lang="en-US"/>
        </a:p>
      </dgm:t>
    </dgm:pt>
    <dgm:pt modelId="{1EF89F98-E03C-4698-B249-37D510F76B48}">
      <dgm:prSet/>
      <dgm:spPr/>
      <dgm:t>
        <a:bodyPr/>
        <a:lstStyle/>
        <a:p>
          <a:pPr rtl="0"/>
          <a:r>
            <a:rPr lang="en-US" dirty="0"/>
            <a:t>Model of financial offer.</a:t>
          </a:r>
        </a:p>
      </dgm:t>
    </dgm:pt>
    <dgm:pt modelId="{90F86AE7-EB1B-4789-9791-629363518C5A}" type="parTrans" cxnId="{14EB9474-52DD-4CEF-92C8-1EC80E08F216}">
      <dgm:prSet/>
      <dgm:spPr/>
      <dgm:t>
        <a:bodyPr/>
        <a:lstStyle/>
        <a:p>
          <a:endParaRPr lang="en-US"/>
        </a:p>
      </dgm:t>
    </dgm:pt>
    <dgm:pt modelId="{B58F06FE-450E-443E-807A-6164E251F2FA}" type="sibTrans" cxnId="{14EB9474-52DD-4CEF-92C8-1EC80E08F216}">
      <dgm:prSet/>
      <dgm:spPr/>
      <dgm:t>
        <a:bodyPr/>
        <a:lstStyle/>
        <a:p>
          <a:endParaRPr lang="en-US"/>
        </a:p>
      </dgm:t>
    </dgm:pt>
    <dgm:pt modelId="{D7BEA910-8BDF-4739-9540-D8137FFF78B7}">
      <dgm:prSet/>
      <dgm:spPr/>
      <dgm:t>
        <a:bodyPr/>
        <a:lstStyle/>
        <a:p>
          <a:pPr rtl="0"/>
          <a:r>
            <a:rPr lang="en-US" dirty="0"/>
            <a:t>An internet address where it is possible to consult these documents.</a:t>
          </a:r>
        </a:p>
      </dgm:t>
    </dgm:pt>
    <dgm:pt modelId="{75BB265B-958B-45D2-81B7-07590D85135C}" type="parTrans" cxnId="{976D13E0-9CF8-4B7B-9623-168948584BCD}">
      <dgm:prSet/>
      <dgm:spPr/>
      <dgm:t>
        <a:bodyPr/>
        <a:lstStyle/>
        <a:p>
          <a:endParaRPr lang="en-US"/>
        </a:p>
      </dgm:t>
    </dgm:pt>
    <dgm:pt modelId="{C44D3024-F270-4F31-88DF-F22FB936797E}" type="sibTrans" cxnId="{976D13E0-9CF8-4B7B-9623-168948584BCD}">
      <dgm:prSet/>
      <dgm:spPr/>
      <dgm:t>
        <a:bodyPr/>
        <a:lstStyle/>
        <a:p>
          <a:endParaRPr lang="en-US"/>
        </a:p>
      </dgm:t>
    </dgm:pt>
    <dgm:pt modelId="{2C9EC550-782B-4839-9A50-28AEF6886B90}">
      <dgm:prSet/>
      <dgm:spPr/>
      <dgm:t>
        <a:bodyPr/>
        <a:lstStyle/>
        <a:p>
          <a:pPr rtl="0"/>
          <a:r>
            <a:rPr lang="en-US" dirty="0"/>
            <a:t>Documentation presenting templates for submission of the offer:</a:t>
          </a:r>
        </a:p>
      </dgm:t>
    </dgm:pt>
    <dgm:pt modelId="{A5049D18-0F92-4FE1-B26B-7EA3B6A0AA4B}" type="sibTrans" cxnId="{488BF30E-A0D5-4EF9-819C-A9C0DA5F1B8E}">
      <dgm:prSet/>
      <dgm:spPr/>
      <dgm:t>
        <a:bodyPr/>
        <a:lstStyle/>
        <a:p>
          <a:endParaRPr lang="en-US"/>
        </a:p>
      </dgm:t>
    </dgm:pt>
    <dgm:pt modelId="{3D9AB156-BCBD-4E92-A58A-B04F66369148}" type="parTrans" cxnId="{488BF30E-A0D5-4EF9-819C-A9C0DA5F1B8E}">
      <dgm:prSet/>
      <dgm:spPr/>
      <dgm:t>
        <a:bodyPr/>
        <a:lstStyle/>
        <a:p>
          <a:endParaRPr lang="en-US"/>
        </a:p>
      </dgm:t>
    </dgm:pt>
    <dgm:pt modelId="{C16AF148-D37B-47C7-8A88-6C3C071E2645}" type="pres">
      <dgm:prSet presAssocID="{9D86D939-4119-4FF2-9FC3-7186DCC42B9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6B2742-7FB1-4244-A874-0CEABE4A3B73}" type="pres">
      <dgm:prSet presAssocID="{D4805640-C2C4-4F06-81D1-572807A7CE60}" presName="linNode" presStyleCnt="0"/>
      <dgm:spPr/>
    </dgm:pt>
    <dgm:pt modelId="{709ED1B6-618E-4650-ABFA-DEC3CD9CD20C}" type="pres">
      <dgm:prSet presAssocID="{D4805640-C2C4-4F06-81D1-572807A7CE60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315C86-3B29-43F6-BBCE-2AA93520FD4C}" type="pres">
      <dgm:prSet presAssocID="{B2621377-02F6-43DE-B8A8-40B15BE88B8E}" presName="sp" presStyleCnt="0"/>
      <dgm:spPr/>
    </dgm:pt>
    <dgm:pt modelId="{3495108C-34A1-4BEC-8DE5-2C675CB48C38}" type="pres">
      <dgm:prSet presAssocID="{A0999794-FE1C-4841-A4A5-1C377478C50E}" presName="linNode" presStyleCnt="0"/>
      <dgm:spPr/>
    </dgm:pt>
    <dgm:pt modelId="{DBB936B3-1DAC-47EC-8342-7253F83D4C7E}" type="pres">
      <dgm:prSet presAssocID="{A0999794-FE1C-4841-A4A5-1C377478C50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3FB1B2-7AF7-42D2-8223-E12853ADCAE0}" type="pres">
      <dgm:prSet presAssocID="{A0999794-FE1C-4841-A4A5-1C377478C50E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DF8223-4C7B-4E4A-8C07-D03279BFF4BA}" type="pres">
      <dgm:prSet presAssocID="{874A02AD-CFBC-427F-8F48-C1BF606A2488}" presName="sp" presStyleCnt="0"/>
      <dgm:spPr/>
    </dgm:pt>
    <dgm:pt modelId="{5C1C8D04-F904-4BB5-ABB6-B11E62585C7B}" type="pres">
      <dgm:prSet presAssocID="{2C9EC550-782B-4839-9A50-28AEF6886B90}" presName="linNode" presStyleCnt="0"/>
      <dgm:spPr/>
    </dgm:pt>
    <dgm:pt modelId="{4379C318-40D0-431E-9FE3-1399E2E33812}" type="pres">
      <dgm:prSet presAssocID="{2C9EC550-782B-4839-9A50-28AEF6886B9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1E7FCD-E5E7-471B-BC44-97F1D6A98679}" type="pres">
      <dgm:prSet presAssocID="{2C9EC550-782B-4839-9A50-28AEF6886B90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11A25B-0FC2-4D7A-91B0-3A58005E70DA}" type="presOf" srcId="{D4805640-C2C4-4F06-81D1-572807A7CE60}" destId="{709ED1B6-618E-4650-ABFA-DEC3CD9CD20C}" srcOrd="0" destOrd="0" presId="urn:microsoft.com/office/officeart/2005/8/layout/vList5"/>
    <dgm:cxn modelId="{B26FF406-805E-4EFE-9ADF-9C7181BDABE9}" type="presOf" srcId="{58243977-1C28-4DE4-B7CD-66DDD33EEDA3}" destId="{113FB1B2-7AF7-42D2-8223-E12853ADCAE0}" srcOrd="0" destOrd="3" presId="urn:microsoft.com/office/officeart/2005/8/layout/vList5"/>
    <dgm:cxn modelId="{634FC40B-CBA0-4FEB-BAC0-94A7222D4891}" srcId="{A0999794-FE1C-4841-A4A5-1C377478C50E}" destId="{E1300857-5779-462C-90E6-CD04D306409D}" srcOrd="2" destOrd="0" parTransId="{B976AE48-C0D3-4D5F-84E8-BE13EB5A8B6E}" sibTransId="{6152ECA3-174D-4773-A996-03790AFB6483}"/>
    <dgm:cxn modelId="{E5444BA5-1281-4ACB-8994-B0A0CB4D0614}" type="presOf" srcId="{D7BEA910-8BDF-4739-9540-D8137FFF78B7}" destId="{2E1E7FCD-E5E7-471B-BC44-97F1D6A98679}" srcOrd="0" destOrd="3" presId="urn:microsoft.com/office/officeart/2005/8/layout/vList5"/>
    <dgm:cxn modelId="{86AC77CA-0967-4B17-A913-5A76ACB7E275}" srcId="{2C9EC550-782B-4839-9A50-28AEF6886B90}" destId="{3C14658A-73F3-4706-A533-689CDA518DAB}" srcOrd="1" destOrd="0" parTransId="{DC9E9A75-FDB7-4AB0-A2EA-C22526AFDF91}" sibTransId="{26B4075F-75AC-47FF-8628-C903142B1E63}"/>
    <dgm:cxn modelId="{5E51F876-7EC7-4D77-BF79-0ACAB83EEBA9}" srcId="{A0999794-FE1C-4841-A4A5-1C377478C50E}" destId="{58243977-1C28-4DE4-B7CD-66DDD33EEDA3}" srcOrd="3" destOrd="0" parTransId="{0FF3EEFA-2DA9-41F0-B7DD-5EC8F06BF8BE}" sibTransId="{5E95EA34-EF30-4D71-AE82-500AC7E1AA43}"/>
    <dgm:cxn modelId="{4C852900-1594-42B4-81AE-34E9E7F5CC68}" srcId="{9D86D939-4119-4FF2-9FC3-7186DCC42B9F}" destId="{D4805640-C2C4-4F06-81D1-572807A7CE60}" srcOrd="0" destOrd="0" parTransId="{D066C0E0-AD30-4D70-A37A-F02DF607FB87}" sibTransId="{B2621377-02F6-43DE-B8A8-40B15BE88B8E}"/>
    <dgm:cxn modelId="{4B9A51A2-73B9-4A9B-9161-1CD5430659D2}" type="presOf" srcId="{E1300857-5779-462C-90E6-CD04D306409D}" destId="{113FB1B2-7AF7-42D2-8223-E12853ADCAE0}" srcOrd="0" destOrd="2" presId="urn:microsoft.com/office/officeart/2005/8/layout/vList5"/>
    <dgm:cxn modelId="{976D13E0-9CF8-4B7B-9623-168948584BCD}" srcId="{2C9EC550-782B-4839-9A50-28AEF6886B90}" destId="{D7BEA910-8BDF-4739-9540-D8137FFF78B7}" srcOrd="3" destOrd="0" parTransId="{75BB265B-958B-45D2-81B7-07590D85135C}" sibTransId="{C44D3024-F270-4F31-88DF-F22FB936797E}"/>
    <dgm:cxn modelId="{F16C326C-D36A-4418-B726-EF8E4297C192}" srcId="{A0999794-FE1C-4841-A4A5-1C377478C50E}" destId="{1B6E956B-C64E-4BE5-8D06-C7E3D7FEFA5B}" srcOrd="1" destOrd="0" parTransId="{FB876C2A-B4E9-49F4-ABDE-104FD8F6AF04}" sibTransId="{D14A92C2-08A8-4B6C-9806-DBC7B437E191}"/>
    <dgm:cxn modelId="{F0326A13-6EF9-45A8-9E8E-72336A99D47F}" type="presOf" srcId="{2C9EC550-782B-4839-9A50-28AEF6886B90}" destId="{4379C318-40D0-431E-9FE3-1399E2E33812}" srcOrd="0" destOrd="0" presId="urn:microsoft.com/office/officeart/2005/8/layout/vList5"/>
    <dgm:cxn modelId="{B7F4F6B9-0BB5-4D1F-864E-DBBE4A149A0E}" srcId="{9D86D939-4119-4FF2-9FC3-7186DCC42B9F}" destId="{A0999794-FE1C-4841-A4A5-1C377478C50E}" srcOrd="1" destOrd="0" parTransId="{FD40F0ED-5BFD-46DC-88F6-445FEDA0726D}" sibTransId="{874A02AD-CFBC-427F-8F48-C1BF606A2488}"/>
    <dgm:cxn modelId="{488BF30E-A0D5-4EF9-819C-A9C0DA5F1B8E}" srcId="{9D86D939-4119-4FF2-9FC3-7186DCC42B9F}" destId="{2C9EC550-782B-4839-9A50-28AEF6886B90}" srcOrd="2" destOrd="0" parTransId="{3D9AB156-BCBD-4E92-A58A-B04F66369148}" sibTransId="{A5049D18-0F92-4FE1-B26B-7EA3B6A0AA4B}"/>
    <dgm:cxn modelId="{8BD9AEE5-9559-42E1-A203-ECF4FD8B24D9}" type="presOf" srcId="{A0999794-FE1C-4841-A4A5-1C377478C50E}" destId="{DBB936B3-1DAC-47EC-8342-7253F83D4C7E}" srcOrd="0" destOrd="0" presId="urn:microsoft.com/office/officeart/2005/8/layout/vList5"/>
    <dgm:cxn modelId="{F0991075-975C-47E1-A730-C73FD15B2B5A}" type="presOf" srcId="{FB5558FB-6D84-4056-8324-F3931DE76F9F}" destId="{2E1E7FCD-E5E7-471B-BC44-97F1D6A98679}" srcOrd="0" destOrd="0" presId="urn:microsoft.com/office/officeart/2005/8/layout/vList5"/>
    <dgm:cxn modelId="{A5D3EE75-9C0B-46E4-B6A5-6909E7A95BC4}" type="presOf" srcId="{9D86D939-4119-4FF2-9FC3-7186DCC42B9F}" destId="{C16AF148-D37B-47C7-8A88-6C3C071E2645}" srcOrd="0" destOrd="0" presId="urn:microsoft.com/office/officeart/2005/8/layout/vList5"/>
    <dgm:cxn modelId="{5BD66DFD-C4A6-41A6-99BB-CC519683FC66}" type="presOf" srcId="{8A22CAB7-4221-41D9-8857-9A141C119E49}" destId="{113FB1B2-7AF7-42D2-8223-E12853ADCAE0}" srcOrd="0" destOrd="0" presId="urn:microsoft.com/office/officeart/2005/8/layout/vList5"/>
    <dgm:cxn modelId="{F150364A-4B96-4019-ACA1-92C44FF65DCB}" type="presOf" srcId="{3C14658A-73F3-4706-A533-689CDA518DAB}" destId="{2E1E7FCD-E5E7-471B-BC44-97F1D6A98679}" srcOrd="0" destOrd="1" presId="urn:microsoft.com/office/officeart/2005/8/layout/vList5"/>
    <dgm:cxn modelId="{DF52DA4E-8164-4F82-B55B-F88FBADD984A}" srcId="{A0999794-FE1C-4841-A4A5-1C377478C50E}" destId="{8A22CAB7-4221-41D9-8857-9A141C119E49}" srcOrd="0" destOrd="0" parTransId="{18E6BEFB-BB49-41A7-94E4-07B0C80F0BE8}" sibTransId="{CB7709A2-0B90-4254-AE1D-785E9C2A9BC8}"/>
    <dgm:cxn modelId="{08276B1F-69FB-48B2-ADF9-1C763A3E1F81}" type="presOf" srcId="{1EF89F98-E03C-4698-B249-37D510F76B48}" destId="{2E1E7FCD-E5E7-471B-BC44-97F1D6A98679}" srcOrd="0" destOrd="2" presId="urn:microsoft.com/office/officeart/2005/8/layout/vList5"/>
    <dgm:cxn modelId="{F565FFA9-9F5F-4A09-9ECA-07A7FF9677F1}" type="presOf" srcId="{1B6E956B-C64E-4BE5-8D06-C7E3D7FEFA5B}" destId="{113FB1B2-7AF7-42D2-8223-E12853ADCAE0}" srcOrd="0" destOrd="1" presId="urn:microsoft.com/office/officeart/2005/8/layout/vList5"/>
    <dgm:cxn modelId="{23701124-648E-4A9B-B3F7-87B4ECFD9047}" srcId="{2C9EC550-782B-4839-9A50-28AEF6886B90}" destId="{FB5558FB-6D84-4056-8324-F3931DE76F9F}" srcOrd="0" destOrd="0" parTransId="{08DF33CD-BFDF-42D4-814C-C5A21A4CBF01}" sibTransId="{B91D4C98-67DC-49D3-B005-06D607871BCE}"/>
    <dgm:cxn modelId="{14EB9474-52DD-4CEF-92C8-1EC80E08F216}" srcId="{2C9EC550-782B-4839-9A50-28AEF6886B90}" destId="{1EF89F98-E03C-4698-B249-37D510F76B48}" srcOrd="2" destOrd="0" parTransId="{90F86AE7-EB1B-4789-9791-629363518C5A}" sibTransId="{B58F06FE-450E-443E-807A-6164E251F2FA}"/>
    <dgm:cxn modelId="{7AD1CBF2-D6DD-4FC2-A015-641180425DA0}" type="presParOf" srcId="{C16AF148-D37B-47C7-8A88-6C3C071E2645}" destId="{476B2742-7FB1-4244-A874-0CEABE4A3B73}" srcOrd="0" destOrd="0" presId="urn:microsoft.com/office/officeart/2005/8/layout/vList5"/>
    <dgm:cxn modelId="{0AF06615-9AF3-4A7C-929E-7225A627C38E}" type="presParOf" srcId="{476B2742-7FB1-4244-A874-0CEABE4A3B73}" destId="{709ED1B6-618E-4650-ABFA-DEC3CD9CD20C}" srcOrd="0" destOrd="0" presId="urn:microsoft.com/office/officeart/2005/8/layout/vList5"/>
    <dgm:cxn modelId="{8C834FB2-5B59-4AD3-B70C-B9EEDA388158}" type="presParOf" srcId="{C16AF148-D37B-47C7-8A88-6C3C071E2645}" destId="{8C315C86-3B29-43F6-BBCE-2AA93520FD4C}" srcOrd="1" destOrd="0" presId="urn:microsoft.com/office/officeart/2005/8/layout/vList5"/>
    <dgm:cxn modelId="{2A8052F8-6A63-44C8-9ADF-EA440C7E6D0A}" type="presParOf" srcId="{C16AF148-D37B-47C7-8A88-6C3C071E2645}" destId="{3495108C-34A1-4BEC-8DE5-2C675CB48C38}" srcOrd="2" destOrd="0" presId="urn:microsoft.com/office/officeart/2005/8/layout/vList5"/>
    <dgm:cxn modelId="{7F79FF95-0F84-49DB-9A45-14F864B623C7}" type="presParOf" srcId="{3495108C-34A1-4BEC-8DE5-2C675CB48C38}" destId="{DBB936B3-1DAC-47EC-8342-7253F83D4C7E}" srcOrd="0" destOrd="0" presId="urn:microsoft.com/office/officeart/2005/8/layout/vList5"/>
    <dgm:cxn modelId="{6DB2DDD1-FBAD-414F-A6DF-F70A1E9C739C}" type="presParOf" srcId="{3495108C-34A1-4BEC-8DE5-2C675CB48C38}" destId="{113FB1B2-7AF7-42D2-8223-E12853ADCAE0}" srcOrd="1" destOrd="0" presId="urn:microsoft.com/office/officeart/2005/8/layout/vList5"/>
    <dgm:cxn modelId="{DC23D376-38D2-46F0-8BD5-FB7445821CA8}" type="presParOf" srcId="{C16AF148-D37B-47C7-8A88-6C3C071E2645}" destId="{82DF8223-4C7B-4E4A-8C07-D03279BFF4BA}" srcOrd="3" destOrd="0" presId="urn:microsoft.com/office/officeart/2005/8/layout/vList5"/>
    <dgm:cxn modelId="{35DF7845-12EB-4B65-8836-9E7810F9F26F}" type="presParOf" srcId="{C16AF148-D37B-47C7-8A88-6C3C071E2645}" destId="{5C1C8D04-F904-4BB5-ABB6-B11E62585C7B}" srcOrd="4" destOrd="0" presId="urn:microsoft.com/office/officeart/2005/8/layout/vList5"/>
    <dgm:cxn modelId="{3578D66E-565E-43F2-B494-7AB6FEF8B85B}" type="presParOf" srcId="{5C1C8D04-F904-4BB5-ABB6-B11E62585C7B}" destId="{4379C318-40D0-431E-9FE3-1399E2E33812}" srcOrd="0" destOrd="0" presId="urn:microsoft.com/office/officeart/2005/8/layout/vList5"/>
    <dgm:cxn modelId="{F41C4111-5FCF-410B-AE81-DADDF02D816B}" type="presParOf" srcId="{5C1C8D04-F904-4BB5-ABB6-B11E62585C7B}" destId="{2E1E7FCD-E5E7-471B-BC44-97F1D6A9867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AE3EA6-BE80-4C12-8503-77580D7FA76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51FDE8E-333E-4802-B3C0-CAE61D0E8971}">
      <dgm:prSet custT="1"/>
      <dgm:spPr/>
      <dgm:t>
        <a:bodyPr/>
        <a:lstStyle/>
        <a:p>
          <a:pPr rtl="0"/>
          <a:r>
            <a:rPr lang="en-GB" sz="2400" b="1" dirty="0">
              <a:solidFill>
                <a:srgbClr val="C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Preparation of tender documentation</a:t>
          </a:r>
          <a:endParaRPr lang="en-US" sz="2400" dirty="0">
            <a:solidFill>
              <a:srgbClr val="C00000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3F7DFEF-2C2D-4A0F-B06A-5B82AC7FE453}" type="parTrans" cxnId="{11E3122A-8B19-454B-B173-B3FE4C147826}">
      <dgm:prSet/>
      <dgm:spPr/>
      <dgm:t>
        <a:bodyPr/>
        <a:lstStyle/>
        <a:p>
          <a:endParaRPr lang="en-US"/>
        </a:p>
      </dgm:t>
    </dgm:pt>
    <dgm:pt modelId="{B437351C-75A4-4CC8-B46A-A2BBA10B776B}" type="sibTrans" cxnId="{11E3122A-8B19-454B-B173-B3FE4C147826}">
      <dgm:prSet/>
      <dgm:spPr/>
      <dgm:t>
        <a:bodyPr/>
        <a:lstStyle/>
        <a:p>
          <a:endParaRPr lang="en-US"/>
        </a:p>
      </dgm:t>
    </dgm:pt>
    <dgm:pt modelId="{F324F381-24D9-4C83-9417-48A94688AB73}">
      <dgm:prSet custT="1"/>
      <dgm:spPr/>
      <dgm:t>
        <a:bodyPr/>
        <a:lstStyle/>
        <a:p>
          <a:pPr rtl="0"/>
          <a:r>
            <a:rPr lang="en-GB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Terms of reference </a:t>
          </a:r>
          <a:r>
            <a:rPr lang="ro-RO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(</a:t>
          </a:r>
          <a:r>
            <a:rPr lang="en-GB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services</a:t>
          </a:r>
          <a:r>
            <a:rPr lang="ro-RO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) </a:t>
          </a:r>
          <a:r>
            <a:rPr lang="en-GB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/ </a:t>
          </a:r>
          <a:r>
            <a:rPr lang="en-GB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Technical specifications </a:t>
          </a:r>
          <a:r>
            <a:rPr lang="ro-RO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(</a:t>
          </a:r>
          <a:r>
            <a:rPr lang="en-GB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supplies and works</a:t>
          </a:r>
          <a:r>
            <a:rPr lang="ro-RO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)</a:t>
          </a:r>
          <a:r>
            <a: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- define the specific conditions of the contract, influencing the overall quality and competitiveness of the procurement</a:t>
          </a:r>
          <a:r>
            <a:rPr lang="ro-RO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:</a:t>
          </a:r>
          <a:endParaRPr lang="en-US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7D5730F-43E8-47E1-81C5-8719A88B71A9}" type="parTrans" cxnId="{80826C68-2DED-4263-8FD0-EB4B72D1E896}">
      <dgm:prSet/>
      <dgm:spPr/>
      <dgm:t>
        <a:bodyPr/>
        <a:lstStyle/>
        <a:p>
          <a:endParaRPr lang="en-US"/>
        </a:p>
      </dgm:t>
    </dgm:pt>
    <dgm:pt modelId="{4A573E3B-51B7-400E-AB70-95DBB3DC90E9}" type="sibTrans" cxnId="{80826C68-2DED-4263-8FD0-EB4B72D1E896}">
      <dgm:prSet/>
      <dgm:spPr/>
      <dgm:t>
        <a:bodyPr/>
        <a:lstStyle/>
        <a:p>
          <a:endParaRPr lang="en-US"/>
        </a:p>
      </dgm:t>
    </dgm:pt>
    <dgm:pt modelId="{E6896A77-2056-406A-A212-5ED8861B1BAC}" type="pres">
      <dgm:prSet presAssocID="{63AE3EA6-BE80-4C12-8503-77580D7FA76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1BC4F8A-4082-4273-A535-BC33E4F8868D}" type="pres">
      <dgm:prSet presAssocID="{E51FDE8E-333E-4802-B3C0-CAE61D0E8971}" presName="circle1" presStyleLbl="node1" presStyleIdx="0" presStyleCnt="2"/>
      <dgm:spPr/>
    </dgm:pt>
    <dgm:pt modelId="{30F0FDFC-6C2D-4A28-B780-87133455C488}" type="pres">
      <dgm:prSet presAssocID="{E51FDE8E-333E-4802-B3C0-CAE61D0E8971}" presName="space" presStyleCnt="0"/>
      <dgm:spPr/>
    </dgm:pt>
    <dgm:pt modelId="{834D5FB9-D119-49F4-9C9B-DDE656EECEC4}" type="pres">
      <dgm:prSet presAssocID="{E51FDE8E-333E-4802-B3C0-CAE61D0E8971}" presName="rect1" presStyleLbl="alignAcc1" presStyleIdx="0" presStyleCnt="2"/>
      <dgm:spPr/>
      <dgm:t>
        <a:bodyPr/>
        <a:lstStyle/>
        <a:p>
          <a:endParaRPr lang="en-US"/>
        </a:p>
      </dgm:t>
    </dgm:pt>
    <dgm:pt modelId="{78C0AA24-3D8A-49D6-8EF3-CB4BDFA73F81}" type="pres">
      <dgm:prSet presAssocID="{F324F381-24D9-4C83-9417-48A94688AB73}" presName="vertSpace2" presStyleLbl="node1" presStyleIdx="0" presStyleCnt="2"/>
      <dgm:spPr/>
    </dgm:pt>
    <dgm:pt modelId="{13F4F89F-9BB9-4FD8-B2D3-DDBA104DEE96}" type="pres">
      <dgm:prSet presAssocID="{F324F381-24D9-4C83-9417-48A94688AB73}" presName="circle2" presStyleLbl="node1" presStyleIdx="1" presStyleCnt="2"/>
      <dgm:spPr/>
    </dgm:pt>
    <dgm:pt modelId="{671555CC-1869-415B-A833-78E56C3E0ECB}" type="pres">
      <dgm:prSet presAssocID="{F324F381-24D9-4C83-9417-48A94688AB73}" presName="rect2" presStyleLbl="alignAcc1" presStyleIdx="1" presStyleCnt="2"/>
      <dgm:spPr/>
      <dgm:t>
        <a:bodyPr/>
        <a:lstStyle/>
        <a:p>
          <a:endParaRPr lang="en-US"/>
        </a:p>
      </dgm:t>
    </dgm:pt>
    <dgm:pt modelId="{31D08863-05D9-4C59-B0BD-D4588AC2D351}" type="pres">
      <dgm:prSet presAssocID="{E51FDE8E-333E-4802-B3C0-CAE61D0E8971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7D67C9-FF57-4520-A1C2-1C33446FB6BC}" type="pres">
      <dgm:prSet presAssocID="{F324F381-24D9-4C83-9417-48A94688AB73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50CD46-C9D6-47F8-B9A3-C6C85873136C}" type="presOf" srcId="{E51FDE8E-333E-4802-B3C0-CAE61D0E8971}" destId="{31D08863-05D9-4C59-B0BD-D4588AC2D351}" srcOrd="1" destOrd="0" presId="urn:microsoft.com/office/officeart/2005/8/layout/target3"/>
    <dgm:cxn modelId="{D6029A65-40AF-4D7F-AE15-39D2C28219F3}" type="presOf" srcId="{63AE3EA6-BE80-4C12-8503-77580D7FA760}" destId="{E6896A77-2056-406A-A212-5ED8861B1BAC}" srcOrd="0" destOrd="0" presId="urn:microsoft.com/office/officeart/2005/8/layout/target3"/>
    <dgm:cxn modelId="{80826C68-2DED-4263-8FD0-EB4B72D1E896}" srcId="{63AE3EA6-BE80-4C12-8503-77580D7FA760}" destId="{F324F381-24D9-4C83-9417-48A94688AB73}" srcOrd="1" destOrd="0" parTransId="{B7D5730F-43E8-47E1-81C5-8719A88B71A9}" sibTransId="{4A573E3B-51B7-400E-AB70-95DBB3DC90E9}"/>
    <dgm:cxn modelId="{3676E5E6-B1D3-47A4-8635-85D046B4B726}" type="presOf" srcId="{E51FDE8E-333E-4802-B3C0-CAE61D0E8971}" destId="{834D5FB9-D119-49F4-9C9B-DDE656EECEC4}" srcOrd="0" destOrd="0" presId="urn:microsoft.com/office/officeart/2005/8/layout/target3"/>
    <dgm:cxn modelId="{3736EDC7-AEAE-438A-B5D1-13E3FA7912DF}" type="presOf" srcId="{F324F381-24D9-4C83-9417-48A94688AB73}" destId="{E37D67C9-FF57-4520-A1C2-1C33446FB6BC}" srcOrd="1" destOrd="0" presId="urn:microsoft.com/office/officeart/2005/8/layout/target3"/>
    <dgm:cxn modelId="{CF281E65-AE6D-4B18-8BBF-7C8186F5841D}" type="presOf" srcId="{F324F381-24D9-4C83-9417-48A94688AB73}" destId="{671555CC-1869-415B-A833-78E56C3E0ECB}" srcOrd="0" destOrd="0" presId="urn:microsoft.com/office/officeart/2005/8/layout/target3"/>
    <dgm:cxn modelId="{11E3122A-8B19-454B-B173-B3FE4C147826}" srcId="{63AE3EA6-BE80-4C12-8503-77580D7FA760}" destId="{E51FDE8E-333E-4802-B3C0-CAE61D0E8971}" srcOrd="0" destOrd="0" parTransId="{83F7DFEF-2C2D-4A0F-B06A-5B82AC7FE453}" sibTransId="{B437351C-75A4-4CC8-B46A-A2BBA10B776B}"/>
    <dgm:cxn modelId="{F9894C31-5B32-49F5-8A9C-53FC30811B37}" type="presParOf" srcId="{E6896A77-2056-406A-A212-5ED8861B1BAC}" destId="{A1BC4F8A-4082-4273-A535-BC33E4F8868D}" srcOrd="0" destOrd="0" presId="urn:microsoft.com/office/officeart/2005/8/layout/target3"/>
    <dgm:cxn modelId="{5BFC798E-53C0-447F-AA1C-23F13BAAEEBA}" type="presParOf" srcId="{E6896A77-2056-406A-A212-5ED8861B1BAC}" destId="{30F0FDFC-6C2D-4A28-B780-87133455C488}" srcOrd="1" destOrd="0" presId="urn:microsoft.com/office/officeart/2005/8/layout/target3"/>
    <dgm:cxn modelId="{FE10C1AA-8207-49DE-A996-4DD918EF9B93}" type="presParOf" srcId="{E6896A77-2056-406A-A212-5ED8861B1BAC}" destId="{834D5FB9-D119-49F4-9C9B-DDE656EECEC4}" srcOrd="2" destOrd="0" presId="urn:microsoft.com/office/officeart/2005/8/layout/target3"/>
    <dgm:cxn modelId="{550DCC67-6375-459E-8437-79A75CE13733}" type="presParOf" srcId="{E6896A77-2056-406A-A212-5ED8861B1BAC}" destId="{78C0AA24-3D8A-49D6-8EF3-CB4BDFA73F81}" srcOrd="3" destOrd="0" presId="urn:microsoft.com/office/officeart/2005/8/layout/target3"/>
    <dgm:cxn modelId="{2D3E4B88-F0E9-440A-BBF2-CF84690DEB3C}" type="presParOf" srcId="{E6896A77-2056-406A-A212-5ED8861B1BAC}" destId="{13F4F89F-9BB9-4FD8-B2D3-DDBA104DEE96}" srcOrd="4" destOrd="0" presId="urn:microsoft.com/office/officeart/2005/8/layout/target3"/>
    <dgm:cxn modelId="{29A21BA0-7607-40A2-B795-2F7699FF86D3}" type="presParOf" srcId="{E6896A77-2056-406A-A212-5ED8861B1BAC}" destId="{671555CC-1869-415B-A833-78E56C3E0ECB}" srcOrd="5" destOrd="0" presId="urn:microsoft.com/office/officeart/2005/8/layout/target3"/>
    <dgm:cxn modelId="{F976A02B-AF04-4A86-AC3B-490367ED4980}" type="presParOf" srcId="{E6896A77-2056-406A-A212-5ED8861B1BAC}" destId="{31D08863-05D9-4C59-B0BD-D4588AC2D351}" srcOrd="6" destOrd="0" presId="urn:microsoft.com/office/officeart/2005/8/layout/target3"/>
    <dgm:cxn modelId="{830BE639-C826-4528-9101-41569EEB753B}" type="presParOf" srcId="{E6896A77-2056-406A-A212-5ED8861B1BAC}" destId="{E37D67C9-FF57-4520-A1C2-1C33446FB6BC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6F1925E-1851-406D-9F32-2796C740772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8BB5AD-575B-479E-86CE-8AC0C6A28042}">
      <dgm:prSet custT="1"/>
      <dgm:spPr/>
      <dgm:t>
        <a:bodyPr/>
        <a:lstStyle/>
        <a:p>
          <a:pPr rtl="0"/>
          <a:r>
            <a:rPr lang="en-GB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Period of validity of tenders</a:t>
          </a:r>
          <a:r>
            <a:rPr lang="en-GB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is fixed at:</a:t>
          </a:r>
          <a:endParaRPr lang="en-US" sz="18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E2BBF8E-E664-4C25-9583-0A489F260320}" type="parTrans" cxnId="{0401AC5B-6488-4F1B-9787-D64435248DD7}">
      <dgm:prSet/>
      <dgm:spPr/>
      <dgm:t>
        <a:bodyPr/>
        <a:lstStyle/>
        <a:p>
          <a:endParaRPr lang="en-US"/>
        </a:p>
      </dgm:t>
    </dgm:pt>
    <dgm:pt modelId="{EF580148-2E70-4824-994B-5B15345FBC37}" type="sibTrans" cxnId="{0401AC5B-6488-4F1B-9787-D64435248DD7}">
      <dgm:prSet/>
      <dgm:spPr/>
      <dgm:t>
        <a:bodyPr/>
        <a:lstStyle/>
        <a:p>
          <a:endParaRPr lang="en-US"/>
        </a:p>
      </dgm:t>
    </dgm:pt>
    <dgm:pt modelId="{C1673582-75E9-4B85-9271-BE8D4693AC81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90 calendar days from the deadline for the submission of tender</a:t>
          </a:r>
          <a:r>
            <a:rPr lang="ro-RO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</a:t>
          </a:r>
          <a:r>
            <a:rPr lang="en-US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, that can be extended with further 40 days, in exceptional cases;</a:t>
          </a:r>
        </a:p>
      </dgm:t>
    </dgm:pt>
    <dgm:pt modelId="{8AD27CBB-AA1E-4149-89A4-3CA25B4F84DA}" type="parTrans" cxnId="{1ECDB4CD-78CC-4CF7-AD38-0360621C99D7}">
      <dgm:prSet/>
      <dgm:spPr/>
      <dgm:t>
        <a:bodyPr/>
        <a:lstStyle/>
        <a:p>
          <a:endParaRPr lang="en-US"/>
        </a:p>
      </dgm:t>
    </dgm:pt>
    <dgm:pt modelId="{DEC37D1E-D467-4513-8E52-2F3E7765F8FD}" type="sibTrans" cxnId="{1ECDB4CD-78CC-4CF7-AD38-0360621C99D7}">
      <dgm:prSet/>
      <dgm:spPr/>
      <dgm:t>
        <a:bodyPr/>
        <a:lstStyle/>
        <a:p>
          <a:endParaRPr lang="en-US"/>
        </a:p>
      </dgm:t>
    </dgm:pt>
    <dgm:pt modelId="{F197C7CC-948B-402E-9891-B08A7A95910A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60 calendar days from the date of notification of the award of the contract, only for the tender selected</a:t>
          </a:r>
          <a:r>
            <a:rPr lang="ro-RO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6A31966-CEDE-47D3-9804-461D7840C0D9}" type="parTrans" cxnId="{38A27CC5-6741-4530-8DAD-57717E0244E3}">
      <dgm:prSet/>
      <dgm:spPr/>
      <dgm:t>
        <a:bodyPr/>
        <a:lstStyle/>
        <a:p>
          <a:endParaRPr lang="en-US"/>
        </a:p>
      </dgm:t>
    </dgm:pt>
    <dgm:pt modelId="{0CD33AA1-BBBC-4CC8-A356-1A03A0C50F62}" type="sibTrans" cxnId="{38A27CC5-6741-4530-8DAD-57717E0244E3}">
      <dgm:prSet/>
      <dgm:spPr/>
      <dgm:t>
        <a:bodyPr/>
        <a:lstStyle/>
        <a:p>
          <a:endParaRPr lang="en-US"/>
        </a:p>
      </dgm:t>
    </dgm:pt>
    <dgm:pt modelId="{D1F4FCE7-F45B-4D8E-9DFD-4D312E25BF0D}" type="pres">
      <dgm:prSet presAssocID="{16F1925E-1851-406D-9F32-2796C740772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A8DF91-02D2-488A-9A0E-F6706AD145A7}" type="pres">
      <dgm:prSet presAssocID="{16F1925E-1851-406D-9F32-2796C740772F}" presName="arrow" presStyleLbl="bgShp" presStyleIdx="0" presStyleCnt="1" custLinFactNeighborX="630" custLinFactNeighborY="323"/>
      <dgm:spPr>
        <a:solidFill>
          <a:schemeClr val="bg2">
            <a:lumMod val="75000"/>
          </a:schemeClr>
        </a:solidFill>
      </dgm:spPr>
    </dgm:pt>
    <dgm:pt modelId="{11ED1DA0-EAF3-4027-96B3-1C39F794E24F}" type="pres">
      <dgm:prSet presAssocID="{16F1925E-1851-406D-9F32-2796C740772F}" presName="linearProcess" presStyleCnt="0"/>
      <dgm:spPr/>
    </dgm:pt>
    <dgm:pt modelId="{CE280C41-E84D-47C9-B577-F841E3771716}" type="pres">
      <dgm:prSet presAssocID="{318BB5AD-575B-479E-86CE-8AC0C6A28042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60387A-02BC-4C2E-B4F8-530FCA57989E}" type="pres">
      <dgm:prSet presAssocID="{EF580148-2E70-4824-994B-5B15345FBC37}" presName="sibTrans" presStyleCnt="0"/>
      <dgm:spPr/>
    </dgm:pt>
    <dgm:pt modelId="{45920B24-FBAA-44C2-B58F-85E9D4B5BDDF}" type="pres">
      <dgm:prSet presAssocID="{C1673582-75E9-4B85-9271-BE8D4693AC81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B14AAD-9311-40EA-BC62-B399E030D8EA}" type="pres">
      <dgm:prSet presAssocID="{DEC37D1E-D467-4513-8E52-2F3E7765F8FD}" presName="sibTrans" presStyleCnt="0"/>
      <dgm:spPr/>
    </dgm:pt>
    <dgm:pt modelId="{77CB004D-04FA-4470-BD46-3AAAC062B41E}" type="pres">
      <dgm:prSet presAssocID="{F197C7CC-948B-402E-9891-B08A7A95910A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401AC5B-6488-4F1B-9787-D64435248DD7}" srcId="{16F1925E-1851-406D-9F32-2796C740772F}" destId="{318BB5AD-575B-479E-86CE-8AC0C6A28042}" srcOrd="0" destOrd="0" parTransId="{9E2BBF8E-E664-4C25-9583-0A489F260320}" sibTransId="{EF580148-2E70-4824-994B-5B15345FBC37}"/>
    <dgm:cxn modelId="{1ECDB4CD-78CC-4CF7-AD38-0360621C99D7}" srcId="{16F1925E-1851-406D-9F32-2796C740772F}" destId="{C1673582-75E9-4B85-9271-BE8D4693AC81}" srcOrd="1" destOrd="0" parTransId="{8AD27CBB-AA1E-4149-89A4-3CA25B4F84DA}" sibTransId="{DEC37D1E-D467-4513-8E52-2F3E7765F8FD}"/>
    <dgm:cxn modelId="{754F8D95-2152-4D2C-B484-B15EB0B2B200}" type="presOf" srcId="{F197C7CC-948B-402E-9891-B08A7A95910A}" destId="{77CB004D-04FA-4470-BD46-3AAAC062B41E}" srcOrd="0" destOrd="0" presId="urn:microsoft.com/office/officeart/2005/8/layout/hProcess9"/>
    <dgm:cxn modelId="{38A27CC5-6741-4530-8DAD-57717E0244E3}" srcId="{16F1925E-1851-406D-9F32-2796C740772F}" destId="{F197C7CC-948B-402E-9891-B08A7A95910A}" srcOrd="2" destOrd="0" parTransId="{16A31966-CEDE-47D3-9804-461D7840C0D9}" sibTransId="{0CD33AA1-BBBC-4CC8-A356-1A03A0C50F62}"/>
    <dgm:cxn modelId="{32DFB1F8-5803-48CB-9A62-8BB380988A2D}" type="presOf" srcId="{16F1925E-1851-406D-9F32-2796C740772F}" destId="{D1F4FCE7-F45B-4D8E-9DFD-4D312E25BF0D}" srcOrd="0" destOrd="0" presId="urn:microsoft.com/office/officeart/2005/8/layout/hProcess9"/>
    <dgm:cxn modelId="{F5689432-66B0-48F4-BBAD-067F30A531F9}" type="presOf" srcId="{C1673582-75E9-4B85-9271-BE8D4693AC81}" destId="{45920B24-FBAA-44C2-B58F-85E9D4B5BDDF}" srcOrd="0" destOrd="0" presId="urn:microsoft.com/office/officeart/2005/8/layout/hProcess9"/>
    <dgm:cxn modelId="{4B521285-CB59-41F8-B4D7-8AFBDB004329}" type="presOf" srcId="{318BB5AD-575B-479E-86CE-8AC0C6A28042}" destId="{CE280C41-E84D-47C9-B577-F841E3771716}" srcOrd="0" destOrd="0" presId="urn:microsoft.com/office/officeart/2005/8/layout/hProcess9"/>
    <dgm:cxn modelId="{8957DE7F-8BC4-4AC2-AD1B-61837695429B}" type="presParOf" srcId="{D1F4FCE7-F45B-4D8E-9DFD-4D312E25BF0D}" destId="{37A8DF91-02D2-488A-9A0E-F6706AD145A7}" srcOrd="0" destOrd="0" presId="urn:microsoft.com/office/officeart/2005/8/layout/hProcess9"/>
    <dgm:cxn modelId="{58987513-9A06-419D-B223-54DDA5081989}" type="presParOf" srcId="{D1F4FCE7-F45B-4D8E-9DFD-4D312E25BF0D}" destId="{11ED1DA0-EAF3-4027-96B3-1C39F794E24F}" srcOrd="1" destOrd="0" presId="urn:microsoft.com/office/officeart/2005/8/layout/hProcess9"/>
    <dgm:cxn modelId="{78EC272B-88F3-4FA2-BB7C-C94C79CCC1F7}" type="presParOf" srcId="{11ED1DA0-EAF3-4027-96B3-1C39F794E24F}" destId="{CE280C41-E84D-47C9-B577-F841E3771716}" srcOrd="0" destOrd="0" presId="urn:microsoft.com/office/officeart/2005/8/layout/hProcess9"/>
    <dgm:cxn modelId="{C9DA017B-8139-4B5A-AB92-3D5E262FC9BD}" type="presParOf" srcId="{11ED1DA0-EAF3-4027-96B3-1C39F794E24F}" destId="{2C60387A-02BC-4C2E-B4F8-530FCA57989E}" srcOrd="1" destOrd="0" presId="urn:microsoft.com/office/officeart/2005/8/layout/hProcess9"/>
    <dgm:cxn modelId="{F828A42E-3140-4ABB-A719-66CA29BB6BFB}" type="presParOf" srcId="{11ED1DA0-EAF3-4027-96B3-1C39F794E24F}" destId="{45920B24-FBAA-44C2-B58F-85E9D4B5BDDF}" srcOrd="2" destOrd="0" presId="urn:microsoft.com/office/officeart/2005/8/layout/hProcess9"/>
    <dgm:cxn modelId="{BA290419-5B50-4675-8985-69B6423024BD}" type="presParOf" srcId="{11ED1DA0-EAF3-4027-96B3-1C39F794E24F}" destId="{E9B14AAD-9311-40EA-BC62-B399E030D8EA}" srcOrd="3" destOrd="0" presId="urn:microsoft.com/office/officeart/2005/8/layout/hProcess9"/>
    <dgm:cxn modelId="{8BAE45C2-C5CA-4852-A9BA-68A8C786449A}" type="presParOf" srcId="{11ED1DA0-EAF3-4027-96B3-1C39F794E24F}" destId="{77CB004D-04FA-4470-BD46-3AAAC062B41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4CD58DA-A951-403F-AF20-37599949BC5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249D4E5-CAAD-42D8-9470-A9D8CE6EEFAC}">
      <dgm:prSet custT="1"/>
      <dgm:spPr/>
      <dgm:t>
        <a:bodyPr/>
        <a:lstStyle/>
        <a:p>
          <a:pPr rtl="0"/>
          <a:r>
            <a:rPr lang="en-GB" sz="3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Award of the </a:t>
          </a:r>
          <a:r>
            <a:rPr lang="en-GB" sz="2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contract</a:t>
          </a:r>
          <a:r>
            <a:rPr lang="ro-RO" sz="3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:</a:t>
          </a:r>
          <a:endParaRPr lang="en-US" sz="3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BC71DA5-BCC7-4EE1-BFB5-612AC612A7AA}" type="parTrans" cxnId="{D9D4919B-6526-407A-8FC8-BCC3D6827AC1}">
      <dgm:prSet/>
      <dgm:spPr/>
      <dgm:t>
        <a:bodyPr/>
        <a:lstStyle/>
        <a:p>
          <a:endParaRPr lang="en-US"/>
        </a:p>
      </dgm:t>
    </dgm:pt>
    <dgm:pt modelId="{B163DB62-403E-4079-93A4-B0252B36730D}" type="sibTrans" cxnId="{D9D4919B-6526-407A-8FC8-BCC3D6827AC1}">
      <dgm:prSet/>
      <dgm:spPr/>
      <dgm:t>
        <a:bodyPr/>
        <a:lstStyle/>
        <a:p>
          <a:endParaRPr lang="en-US"/>
        </a:p>
      </dgm:t>
    </dgm:pt>
    <dgm:pt modelId="{1EF0D85B-01D6-43D0-9ACA-AE052DB902C8}">
      <dgm:prSet custT="1"/>
      <dgm:spPr/>
      <dgm:t>
        <a:bodyPr/>
        <a:lstStyle/>
        <a:p>
          <a:pPr rtl="0"/>
          <a:r>
            <a:rPr lang="en-GB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Notifying the successful tenderer (Award Notice)</a:t>
          </a:r>
          <a:r>
            <a:rPr lang="ro-RO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;</a:t>
          </a:r>
          <a:endParaRPr lang="en-US" sz="18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DE1ED74-BEC1-4154-AD7B-0AFD3D4C6462}" type="parTrans" cxnId="{F1B8F00A-9AFD-4626-8094-9663794224C1}">
      <dgm:prSet/>
      <dgm:spPr/>
      <dgm:t>
        <a:bodyPr/>
        <a:lstStyle/>
        <a:p>
          <a:endParaRPr lang="en-US"/>
        </a:p>
      </dgm:t>
    </dgm:pt>
    <dgm:pt modelId="{CA5651A4-F87B-4433-BE00-1A26657BDC60}" type="sibTrans" cxnId="{F1B8F00A-9AFD-4626-8094-9663794224C1}">
      <dgm:prSet/>
      <dgm:spPr/>
      <dgm:t>
        <a:bodyPr/>
        <a:lstStyle/>
        <a:p>
          <a:endParaRPr lang="en-US"/>
        </a:p>
      </dgm:t>
    </dgm:pt>
    <dgm:pt modelId="{AF37D1A6-91DC-48C9-848F-04C3106AF0CF}">
      <dgm:prSet custT="1"/>
      <dgm:spPr/>
      <dgm:t>
        <a:bodyPr/>
        <a:lstStyle/>
        <a:p>
          <a:pPr rtl="0"/>
          <a:r>
            <a:rPr lang="en-GB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Contract preparation and signature</a:t>
          </a:r>
          <a:r>
            <a:rPr lang="ro-RO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;</a:t>
          </a:r>
          <a:endParaRPr lang="en-US" sz="18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A425953-C217-46D7-BA47-9EF1F473C699}" type="parTrans" cxnId="{B49030A2-768A-4894-9472-216BD5E340B0}">
      <dgm:prSet/>
      <dgm:spPr/>
      <dgm:t>
        <a:bodyPr/>
        <a:lstStyle/>
        <a:p>
          <a:endParaRPr lang="en-US"/>
        </a:p>
      </dgm:t>
    </dgm:pt>
    <dgm:pt modelId="{CFADC9FC-CBE0-4EDE-9C68-E63BAEFAE311}" type="sibTrans" cxnId="{B49030A2-768A-4894-9472-216BD5E340B0}">
      <dgm:prSet/>
      <dgm:spPr/>
      <dgm:t>
        <a:bodyPr/>
        <a:lstStyle/>
        <a:p>
          <a:endParaRPr lang="en-US"/>
        </a:p>
      </dgm:t>
    </dgm:pt>
    <dgm:pt modelId="{9D64392B-0FE5-411A-A155-9FE55D9D414F}">
      <dgm:prSet custT="1"/>
      <dgm:spPr/>
      <dgm:t>
        <a:bodyPr/>
        <a:lstStyle/>
        <a:p>
          <a:pPr rtl="0"/>
          <a:r>
            <a:rPr lang="en-GB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Notifying the unsuccessful tenderers</a:t>
          </a:r>
          <a:r>
            <a:rPr lang="ro-RO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;</a:t>
          </a:r>
          <a:endParaRPr lang="en-US" sz="18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4F86527-776F-4AF1-AF25-625F71C0D22F}" type="parTrans" cxnId="{DB3AD548-59DB-40B7-876B-5B384835774B}">
      <dgm:prSet/>
      <dgm:spPr/>
      <dgm:t>
        <a:bodyPr/>
        <a:lstStyle/>
        <a:p>
          <a:endParaRPr lang="en-US"/>
        </a:p>
      </dgm:t>
    </dgm:pt>
    <dgm:pt modelId="{09B5F703-AD43-4C31-A9A1-306BC41836B5}" type="sibTrans" cxnId="{DB3AD548-59DB-40B7-876B-5B384835774B}">
      <dgm:prSet/>
      <dgm:spPr/>
      <dgm:t>
        <a:bodyPr/>
        <a:lstStyle/>
        <a:p>
          <a:endParaRPr lang="en-US"/>
        </a:p>
      </dgm:t>
    </dgm:pt>
    <dgm:pt modelId="{AF918520-F4A1-4244-AE85-1ABD6596F988}">
      <dgm:prSet custT="1"/>
      <dgm:spPr/>
      <dgm:t>
        <a:bodyPr/>
        <a:lstStyle/>
        <a:p>
          <a:pPr rtl="0"/>
          <a:r>
            <a:rPr lang="en-GB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Publicising the award of the contract</a:t>
          </a:r>
          <a:r>
            <a:rPr lang="ro-RO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8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BF1F285-50AE-44BD-A2A3-CB3848A49095}" type="parTrans" cxnId="{B8494DB6-2ADF-43B9-A689-3ECAC90EEAAA}">
      <dgm:prSet/>
      <dgm:spPr/>
      <dgm:t>
        <a:bodyPr/>
        <a:lstStyle/>
        <a:p>
          <a:endParaRPr lang="en-US"/>
        </a:p>
      </dgm:t>
    </dgm:pt>
    <dgm:pt modelId="{B9150270-9B17-40AB-9437-A60BB8F06A14}" type="sibTrans" cxnId="{B8494DB6-2ADF-43B9-A689-3ECAC90EEAAA}">
      <dgm:prSet/>
      <dgm:spPr/>
      <dgm:t>
        <a:bodyPr/>
        <a:lstStyle/>
        <a:p>
          <a:endParaRPr lang="en-US"/>
        </a:p>
      </dgm:t>
    </dgm:pt>
    <dgm:pt modelId="{AAD7C107-D5E7-4B2E-8A1F-760F6E0061ED}" type="pres">
      <dgm:prSet presAssocID="{54CD58DA-A951-403F-AF20-37599949BC5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6E34BBB-3350-46B1-9FB5-5CCED69E878E}" type="pres">
      <dgm:prSet presAssocID="{C249D4E5-CAAD-42D8-9470-A9D8CE6EEFAC}" presName="linNode" presStyleCnt="0"/>
      <dgm:spPr/>
    </dgm:pt>
    <dgm:pt modelId="{740C1A08-F984-4338-B85E-4E97BF6AEA83}" type="pres">
      <dgm:prSet presAssocID="{C249D4E5-CAAD-42D8-9470-A9D8CE6EEFAC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059629-7E8A-4129-8CBE-0A7D94617A2D}" type="pres">
      <dgm:prSet presAssocID="{C249D4E5-CAAD-42D8-9470-A9D8CE6EEFAC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0844F4-4609-4F02-86BC-0D3C33B5DDB1}" type="presOf" srcId="{9D64392B-0FE5-411A-A155-9FE55D9D414F}" destId="{AE059629-7E8A-4129-8CBE-0A7D94617A2D}" srcOrd="0" destOrd="2" presId="urn:microsoft.com/office/officeart/2005/8/layout/vList5"/>
    <dgm:cxn modelId="{D9D4919B-6526-407A-8FC8-BCC3D6827AC1}" srcId="{54CD58DA-A951-403F-AF20-37599949BC5D}" destId="{C249D4E5-CAAD-42D8-9470-A9D8CE6EEFAC}" srcOrd="0" destOrd="0" parTransId="{2BC71DA5-BCC7-4EE1-BFB5-612AC612A7AA}" sibTransId="{B163DB62-403E-4079-93A4-B0252B36730D}"/>
    <dgm:cxn modelId="{B8494DB6-2ADF-43B9-A689-3ECAC90EEAAA}" srcId="{C249D4E5-CAAD-42D8-9470-A9D8CE6EEFAC}" destId="{AF918520-F4A1-4244-AE85-1ABD6596F988}" srcOrd="3" destOrd="0" parTransId="{6BF1F285-50AE-44BD-A2A3-CB3848A49095}" sibTransId="{B9150270-9B17-40AB-9437-A60BB8F06A14}"/>
    <dgm:cxn modelId="{5E25B29B-2739-412A-A4AB-02BEE7186C2B}" type="presOf" srcId="{1EF0D85B-01D6-43D0-9ACA-AE052DB902C8}" destId="{AE059629-7E8A-4129-8CBE-0A7D94617A2D}" srcOrd="0" destOrd="0" presId="urn:microsoft.com/office/officeart/2005/8/layout/vList5"/>
    <dgm:cxn modelId="{380B0350-766C-4626-BFAB-D1484D7FB089}" type="presOf" srcId="{AF918520-F4A1-4244-AE85-1ABD6596F988}" destId="{AE059629-7E8A-4129-8CBE-0A7D94617A2D}" srcOrd="0" destOrd="3" presId="urn:microsoft.com/office/officeart/2005/8/layout/vList5"/>
    <dgm:cxn modelId="{F1B8F00A-9AFD-4626-8094-9663794224C1}" srcId="{C249D4E5-CAAD-42D8-9470-A9D8CE6EEFAC}" destId="{1EF0D85B-01D6-43D0-9ACA-AE052DB902C8}" srcOrd="0" destOrd="0" parTransId="{1DE1ED74-BEC1-4154-AD7B-0AFD3D4C6462}" sibTransId="{CA5651A4-F87B-4433-BE00-1A26657BDC60}"/>
    <dgm:cxn modelId="{DB3AD548-59DB-40B7-876B-5B384835774B}" srcId="{C249D4E5-CAAD-42D8-9470-A9D8CE6EEFAC}" destId="{9D64392B-0FE5-411A-A155-9FE55D9D414F}" srcOrd="2" destOrd="0" parTransId="{64F86527-776F-4AF1-AF25-625F71C0D22F}" sibTransId="{09B5F703-AD43-4C31-A9A1-306BC41836B5}"/>
    <dgm:cxn modelId="{8855A91D-B8BC-482D-8ED5-7A6075224254}" type="presOf" srcId="{AF37D1A6-91DC-48C9-848F-04C3106AF0CF}" destId="{AE059629-7E8A-4129-8CBE-0A7D94617A2D}" srcOrd="0" destOrd="1" presId="urn:microsoft.com/office/officeart/2005/8/layout/vList5"/>
    <dgm:cxn modelId="{B49030A2-768A-4894-9472-216BD5E340B0}" srcId="{C249D4E5-CAAD-42D8-9470-A9D8CE6EEFAC}" destId="{AF37D1A6-91DC-48C9-848F-04C3106AF0CF}" srcOrd="1" destOrd="0" parTransId="{3A425953-C217-46D7-BA47-9EF1F473C699}" sibTransId="{CFADC9FC-CBE0-4EDE-9C68-E63BAEFAE311}"/>
    <dgm:cxn modelId="{CE3CFA23-3984-4686-A1DE-C22CA3FCA24B}" type="presOf" srcId="{C249D4E5-CAAD-42D8-9470-A9D8CE6EEFAC}" destId="{740C1A08-F984-4338-B85E-4E97BF6AEA83}" srcOrd="0" destOrd="0" presId="urn:microsoft.com/office/officeart/2005/8/layout/vList5"/>
    <dgm:cxn modelId="{0FE73D55-66B4-434F-9698-FC46430C035E}" type="presOf" srcId="{54CD58DA-A951-403F-AF20-37599949BC5D}" destId="{AAD7C107-D5E7-4B2E-8A1F-760F6E0061ED}" srcOrd="0" destOrd="0" presId="urn:microsoft.com/office/officeart/2005/8/layout/vList5"/>
    <dgm:cxn modelId="{9199D55C-335A-457C-8F80-FFF094CFBA29}" type="presParOf" srcId="{AAD7C107-D5E7-4B2E-8A1F-760F6E0061ED}" destId="{C6E34BBB-3350-46B1-9FB5-5CCED69E878E}" srcOrd="0" destOrd="0" presId="urn:microsoft.com/office/officeart/2005/8/layout/vList5"/>
    <dgm:cxn modelId="{B2561050-224B-4A8D-8520-20F658C9ADE8}" type="presParOf" srcId="{C6E34BBB-3350-46B1-9FB5-5CCED69E878E}" destId="{740C1A08-F984-4338-B85E-4E97BF6AEA83}" srcOrd="0" destOrd="0" presId="urn:microsoft.com/office/officeart/2005/8/layout/vList5"/>
    <dgm:cxn modelId="{E1898ECA-FC42-4908-BF0A-63E3209D61DE}" type="presParOf" srcId="{C6E34BBB-3350-46B1-9FB5-5CCED69E878E}" destId="{AE059629-7E8A-4129-8CBE-0A7D94617A2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9ED1B6-618E-4650-ABFA-DEC3CD9CD20C}">
      <dsp:nvSpPr>
        <dsp:cNvPr id="0" name=""/>
        <dsp:cNvSpPr/>
      </dsp:nvSpPr>
      <dsp:spPr>
        <a:xfrm>
          <a:off x="0" y="2359"/>
          <a:ext cx="3182112" cy="15573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/>
            <a:t>Tender documentation</a:t>
          </a:r>
          <a:r>
            <a:rPr lang="en-US" sz="2300" kern="1200" dirty="0"/>
            <a:t>:</a:t>
          </a:r>
        </a:p>
      </dsp:txBody>
      <dsp:txXfrm>
        <a:off x="76021" y="78380"/>
        <a:ext cx="3030070" cy="1405258"/>
      </dsp:txXfrm>
    </dsp:sp>
    <dsp:sp modelId="{113FB1B2-7AF7-42D2-8223-E12853ADCAE0}">
      <dsp:nvSpPr>
        <dsp:cNvPr id="0" name=""/>
        <dsp:cNvSpPr/>
      </dsp:nvSpPr>
      <dsp:spPr>
        <a:xfrm rot="5400000">
          <a:off x="5387735" y="-412369"/>
          <a:ext cx="1245840" cy="565708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Contract Notice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Instructions to tenderers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Technical Specifications or Terms of Reference (services)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Documentation indicating conditions for implementation period: format of reports, general conditions, specific conditions, format of guarantees, etc.</a:t>
          </a:r>
        </a:p>
      </dsp:txBody>
      <dsp:txXfrm rot="-5400000">
        <a:off x="3182112" y="1854071"/>
        <a:ext cx="5596271" cy="1124206"/>
      </dsp:txXfrm>
    </dsp:sp>
    <dsp:sp modelId="{DBB936B3-1DAC-47EC-8342-7253F83D4C7E}">
      <dsp:nvSpPr>
        <dsp:cNvPr id="0" name=""/>
        <dsp:cNvSpPr/>
      </dsp:nvSpPr>
      <dsp:spPr>
        <a:xfrm>
          <a:off x="0" y="1637524"/>
          <a:ext cx="3182112" cy="155730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 A set of documentation for information:</a:t>
          </a:r>
        </a:p>
      </dsp:txBody>
      <dsp:txXfrm>
        <a:off x="76021" y="1713545"/>
        <a:ext cx="3030070" cy="1405258"/>
      </dsp:txXfrm>
    </dsp:sp>
    <dsp:sp modelId="{2E1E7FCD-E5E7-471B-BC44-97F1D6A98679}">
      <dsp:nvSpPr>
        <dsp:cNvPr id="0" name=""/>
        <dsp:cNvSpPr/>
      </dsp:nvSpPr>
      <dsp:spPr>
        <a:xfrm rot="5400000">
          <a:off x="5387735" y="1222796"/>
          <a:ext cx="1245840" cy="5657088"/>
        </a:xfrm>
        <a:prstGeom prst="round2Same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Tender submission form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Format of technical offer: based on technical specifications or organization and methodology (services)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Model of financial offer.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An internet address where it is possible to consult these documents.</a:t>
          </a:r>
        </a:p>
      </dsp:txBody>
      <dsp:txXfrm rot="-5400000">
        <a:off x="3182112" y="3489237"/>
        <a:ext cx="5596271" cy="1124206"/>
      </dsp:txXfrm>
    </dsp:sp>
    <dsp:sp modelId="{4379C318-40D0-431E-9FE3-1399E2E33812}">
      <dsp:nvSpPr>
        <dsp:cNvPr id="0" name=""/>
        <dsp:cNvSpPr/>
      </dsp:nvSpPr>
      <dsp:spPr>
        <a:xfrm>
          <a:off x="0" y="3272690"/>
          <a:ext cx="3182112" cy="155730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Documentation presenting templates for submission of the offer:</a:t>
          </a:r>
        </a:p>
      </dsp:txBody>
      <dsp:txXfrm>
        <a:off x="76021" y="3348711"/>
        <a:ext cx="3030070" cy="14052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BC4F8A-4082-4273-A535-BC33E4F8868D}">
      <dsp:nvSpPr>
        <dsp:cNvPr id="0" name=""/>
        <dsp:cNvSpPr/>
      </dsp:nvSpPr>
      <dsp:spPr>
        <a:xfrm>
          <a:off x="0" y="0"/>
          <a:ext cx="1676400" cy="16764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4D5FB9-D119-49F4-9C9B-DDE656EECEC4}">
      <dsp:nvSpPr>
        <dsp:cNvPr id="0" name=""/>
        <dsp:cNvSpPr/>
      </dsp:nvSpPr>
      <dsp:spPr>
        <a:xfrm>
          <a:off x="838199" y="0"/>
          <a:ext cx="7377112" cy="16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>
              <a:solidFill>
                <a:srgbClr val="C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Preparation of tender documentation</a:t>
          </a:r>
          <a:endParaRPr lang="en-US" sz="2400" kern="1200" dirty="0">
            <a:solidFill>
              <a:srgbClr val="C00000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838199" y="0"/>
        <a:ext cx="7377112" cy="796290"/>
      </dsp:txXfrm>
    </dsp:sp>
    <dsp:sp modelId="{13F4F89F-9BB9-4FD8-B2D3-DDBA104DEE96}">
      <dsp:nvSpPr>
        <dsp:cNvPr id="0" name=""/>
        <dsp:cNvSpPr/>
      </dsp:nvSpPr>
      <dsp:spPr>
        <a:xfrm>
          <a:off x="440055" y="796290"/>
          <a:ext cx="796290" cy="79629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1555CC-1869-415B-A833-78E56C3E0ECB}">
      <dsp:nvSpPr>
        <dsp:cNvPr id="0" name=""/>
        <dsp:cNvSpPr/>
      </dsp:nvSpPr>
      <dsp:spPr>
        <a:xfrm>
          <a:off x="838199" y="796290"/>
          <a:ext cx="7377112" cy="7962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Terms of reference </a:t>
          </a:r>
          <a:r>
            <a:rPr lang="ro-RO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(</a:t>
          </a:r>
          <a:r>
            <a:rPr lang="en-GB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services</a:t>
          </a:r>
          <a:r>
            <a:rPr lang="ro-RO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) </a:t>
          </a:r>
          <a:r>
            <a:rPr lang="en-GB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/ </a:t>
          </a:r>
          <a:r>
            <a:rPr lang="en-GB" sz="1600" b="1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Technical specifications </a:t>
          </a:r>
          <a:r>
            <a:rPr lang="ro-RO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(</a:t>
          </a:r>
          <a:r>
            <a:rPr lang="en-GB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supplies and works</a:t>
          </a:r>
          <a:r>
            <a:rPr lang="ro-RO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)</a:t>
          </a:r>
          <a:r>
            <a:rPr 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- define the specific conditions of the contract, influencing the overall quality and competitiveness of the procurement</a:t>
          </a:r>
          <a:r>
            <a:rPr lang="ro-RO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:</a:t>
          </a:r>
          <a:endParaRPr lang="en-US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838199" y="796290"/>
        <a:ext cx="7377112" cy="7962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A8DF91-02D2-488A-9A0E-F6706AD145A7}">
      <dsp:nvSpPr>
        <dsp:cNvPr id="0" name=""/>
        <dsp:cNvSpPr/>
      </dsp:nvSpPr>
      <dsp:spPr>
        <a:xfrm>
          <a:off x="685781" y="0"/>
          <a:ext cx="7254240" cy="4800600"/>
        </a:xfrm>
        <a:prstGeom prst="rightArrow">
          <a:avLst/>
        </a:prstGeom>
        <a:solidFill>
          <a:schemeClr val="bg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280C41-E84D-47C9-B577-F841E3771716}">
      <dsp:nvSpPr>
        <dsp:cNvPr id="0" name=""/>
        <dsp:cNvSpPr/>
      </dsp:nvSpPr>
      <dsp:spPr>
        <a:xfrm>
          <a:off x="4167" y="1440179"/>
          <a:ext cx="2750343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Period of validity of tenders</a:t>
          </a:r>
          <a:r>
            <a:rPr lang="en-GB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is fixed at:</a:t>
          </a:r>
          <a:endParaRPr lang="en-US" sz="18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97905" y="1533917"/>
        <a:ext cx="2562867" cy="1732764"/>
      </dsp:txXfrm>
    </dsp:sp>
    <dsp:sp modelId="{45920B24-FBAA-44C2-B58F-85E9D4B5BDDF}">
      <dsp:nvSpPr>
        <dsp:cNvPr id="0" name=""/>
        <dsp:cNvSpPr/>
      </dsp:nvSpPr>
      <dsp:spPr>
        <a:xfrm>
          <a:off x="2892028" y="1440179"/>
          <a:ext cx="2750343" cy="1920240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90 calendar days from the deadline for the submission of tender</a:t>
          </a:r>
          <a:r>
            <a:rPr lang="ro-RO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</a:t>
          </a:r>
          <a:r>
            <a:rPr lang="en-US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, that can be extended with further 40 days, in exceptional cases;</a:t>
          </a:r>
        </a:p>
      </dsp:txBody>
      <dsp:txXfrm>
        <a:off x="2985766" y="1533917"/>
        <a:ext cx="2562867" cy="1732764"/>
      </dsp:txXfrm>
    </dsp:sp>
    <dsp:sp modelId="{77CB004D-04FA-4470-BD46-3AAAC062B41E}">
      <dsp:nvSpPr>
        <dsp:cNvPr id="0" name=""/>
        <dsp:cNvSpPr/>
      </dsp:nvSpPr>
      <dsp:spPr>
        <a:xfrm>
          <a:off x="5779889" y="1440179"/>
          <a:ext cx="2750343" cy="1920240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60 calendar days from the date of notification of the award of the contract, only for the tender selected</a:t>
          </a:r>
          <a:r>
            <a:rPr lang="ro-RO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8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5873627" y="1533917"/>
        <a:ext cx="2562867" cy="17327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059629-7E8A-4129-8CBE-0A7D94617A2D}">
      <dsp:nvSpPr>
        <dsp:cNvPr id="0" name=""/>
        <dsp:cNvSpPr/>
      </dsp:nvSpPr>
      <dsp:spPr>
        <a:xfrm rot="5400000">
          <a:off x="4825156" y="-1676400"/>
          <a:ext cx="1522511" cy="52578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Notifying the successful tenderer (Award Notice)</a:t>
          </a:r>
          <a:r>
            <a:rPr lang="ro-RO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;</a:t>
          </a:r>
          <a:endParaRPr lang="en-US" sz="18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Contract preparation and signature</a:t>
          </a:r>
          <a:r>
            <a:rPr lang="ro-RO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;</a:t>
          </a:r>
          <a:endParaRPr lang="en-US" sz="18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Notifying the unsuccessful tenderers</a:t>
          </a:r>
          <a:r>
            <a:rPr lang="ro-RO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;</a:t>
          </a:r>
          <a:endParaRPr lang="en-US" sz="18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Publicising the award of the contract</a:t>
          </a:r>
          <a:r>
            <a:rPr lang="ro-RO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8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 rot="-5400000">
        <a:off x="2957512" y="265567"/>
        <a:ext cx="5183477" cy="1373865"/>
      </dsp:txXfrm>
    </dsp:sp>
    <dsp:sp modelId="{740C1A08-F984-4338-B85E-4E97BF6AEA83}">
      <dsp:nvSpPr>
        <dsp:cNvPr id="0" name=""/>
        <dsp:cNvSpPr/>
      </dsp:nvSpPr>
      <dsp:spPr>
        <a:xfrm>
          <a:off x="0" y="930"/>
          <a:ext cx="2957512" cy="19031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Award of the </a:t>
          </a:r>
          <a:r>
            <a:rPr lang="en-GB" sz="2800" b="1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contract</a:t>
          </a:r>
          <a:r>
            <a:rPr lang="ro-RO" sz="3200" b="1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:</a:t>
          </a:r>
          <a:endParaRPr lang="en-US" sz="32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92904" y="93834"/>
        <a:ext cx="2771704" cy="17173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E8811A5F-F24E-43F8-99E0-5BEDE6D82DE7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0402413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6D83C471-F11E-49AC-B931-7436955E8C5C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820482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83C471-F11E-49AC-B931-7436955E8C5C}" type="slidenum">
              <a:rPr lang="en-GB" altLang="en-US" smtClean="0"/>
              <a:pPr/>
              <a:t>1</a:t>
            </a:fld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523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83C471-F11E-49AC-B931-7436955E8C5C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523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83C471-F11E-49AC-B931-7436955E8C5C}" type="slidenum">
              <a:rPr lang="en-GB" altLang="en-US" smtClean="0"/>
              <a:pPr/>
              <a:t>9</a:t>
            </a:fld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120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83C471-F11E-49AC-B931-7436955E8C5C}" type="slidenum">
              <a:rPr lang="en-GB" altLang="en-US" smtClean="0"/>
              <a:pPr/>
              <a:t>19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01782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631CCA-3F38-4C05-8A21-7787E44407B0}" type="slidenum">
              <a:rPr lang="en-GB" altLang="en-US"/>
              <a:pPr/>
              <a:t>‹#›</a:t>
            </a:fld>
            <a:endParaRPr lang="en-GB" alt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2266"/>
            <a:ext cx="4090341" cy="877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1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52E30-4D0B-4DEB-AA86-AA4386AB0CC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27480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A05F2-81EA-44F5-8755-7B07474437E3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80170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770FD-9F4E-4F67-9F4A-F7486B7B15B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94032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>
          <a:xfrm>
            <a:off x="0" y="6453188"/>
            <a:ext cx="9144000" cy="4048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Training Sessions</a:t>
            </a:r>
            <a:r>
              <a:rPr lang="ro-RO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June</a:t>
            </a:r>
            <a:r>
              <a:rPr lang="ro-RO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201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</a:t>
            </a:r>
            <a:endParaRPr lang="ro-RO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6016" y="496857"/>
            <a:ext cx="4176464" cy="699896"/>
          </a:xfrm>
        </p:spPr>
        <p:txBody>
          <a:bodyPr>
            <a:noAutofit/>
          </a:bodyPr>
          <a:lstStyle>
            <a:lvl1pPr>
              <a:defRPr sz="3200" b="1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91BC3-950B-4F54-9AF4-0CB73DE97697}" type="slidenum">
              <a:rPr lang="en-GB" altLang="en-US"/>
              <a:pPr/>
              <a:t>‹#›</a:t>
            </a:fld>
            <a:endParaRPr lang="en-GB" alt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2266"/>
            <a:ext cx="4090341" cy="877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346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210" y="1268760"/>
            <a:ext cx="8444270" cy="699896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435280" cy="37052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3F821-EAF7-4F0B-B9E7-ED4982A0BF6A}" type="slidenum">
              <a:rPr lang="en-GB" altLang="en-US"/>
              <a:pPr/>
              <a:t>‹#›</a:t>
            </a:fld>
            <a:endParaRPr lang="en-GB" alt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2266"/>
            <a:ext cx="4090341" cy="877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604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D5E7F-6DA7-460B-9386-7534C53FDD71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68558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6B825-6076-416D-B6BA-A5153A20D39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80809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8E3E0-E810-49D9-984F-B1A09A1FCF6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6115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92477-815F-48E2-830D-233796ACCE53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10042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467946-D2DE-45F6-A75D-438D4D82BB5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29721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6AA78-B0CD-49F6-8345-12C6ADD93FBC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776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8B6B7918-FAD8-4D79-81A6-DECA3364A6B2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mania-serbia.net/wp-content/uploads/implementation/public%20procurement%20procedure%2023-03-2018.rar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mania-serbia.net/wp-content/uploads/implementation/public%20procurement%20procedure%2023-03-2018.rar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9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tenders@brct-timisoara.ro" TargetMode="External"/><Relationship Id="rId2" Type="http://schemas.openxmlformats.org/officeDocument/2006/relationships/hyperlink" Target="http://www.romania-serbia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mania-serbia.net/wp-content/uploads/implementation/public%20procurement%20procedure%2023-03-2018.ra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0" y="1311275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o-RO" altLang="en-US" sz="2600" dirty="0">
                <a:solidFill>
                  <a:srgbClr val="0070C0"/>
                </a:solidFill>
              </a:rPr>
              <a:t/>
            </a:r>
            <a:br>
              <a:rPr lang="ro-RO" altLang="en-US" sz="2600" dirty="0">
                <a:solidFill>
                  <a:srgbClr val="0070C0"/>
                </a:solidFill>
              </a:rPr>
            </a:br>
            <a:r>
              <a:rPr lang="en-GB" altLang="en-US" sz="2600" dirty="0">
                <a:solidFill>
                  <a:srgbClr val="0070C0"/>
                </a:solidFill>
              </a:rPr>
              <a:t>Interreg-IPA Cross-border Cooperation </a:t>
            </a:r>
            <a:br>
              <a:rPr lang="en-GB" altLang="en-US" sz="2600" dirty="0">
                <a:solidFill>
                  <a:srgbClr val="0070C0"/>
                </a:solidFill>
              </a:rPr>
            </a:br>
            <a:r>
              <a:rPr lang="en-GB" altLang="en-US" sz="2600" dirty="0">
                <a:solidFill>
                  <a:srgbClr val="0070C0"/>
                </a:solidFill>
              </a:rPr>
              <a:t>Romania-Serbia Programme</a:t>
            </a:r>
            <a:r>
              <a:rPr lang="ro-RO" altLang="en-US" sz="2600" dirty="0">
                <a:solidFill>
                  <a:srgbClr val="0070C0"/>
                </a:solidFill>
              </a:rPr>
              <a:t/>
            </a:r>
            <a:br>
              <a:rPr lang="ro-RO" altLang="en-US" sz="2600" dirty="0">
                <a:solidFill>
                  <a:srgbClr val="0070C0"/>
                </a:solidFill>
              </a:rPr>
            </a:br>
            <a:endParaRPr lang="ro-RO" altLang="en-US" sz="2600" dirty="0">
              <a:solidFill>
                <a:srgbClr val="0070C0"/>
              </a:solidFill>
            </a:endParaRPr>
          </a:p>
        </p:txBody>
      </p:sp>
      <p:sp>
        <p:nvSpPr>
          <p:cNvPr id="7" name="Subtitle 17"/>
          <p:cNvSpPr txBox="1">
            <a:spLocks/>
          </p:cNvSpPr>
          <p:nvPr/>
        </p:nvSpPr>
        <p:spPr>
          <a:xfrm>
            <a:off x="0" y="2852738"/>
            <a:ext cx="9144000" cy="165576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sz="3600" dirty="0"/>
              <a:t>Tender procedures basic rules</a:t>
            </a:r>
            <a:endParaRPr lang="ro-RO" altLang="en-US" sz="3400" b="1" dirty="0">
              <a:solidFill>
                <a:srgbClr val="D9D9D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Open Sans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839988048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>
          <a:xfrm>
            <a:off x="431800" y="1371599"/>
            <a:ext cx="8396288" cy="68580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GB" alt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Procurement Thresholds</a:t>
            </a:r>
            <a:r>
              <a:rPr lang="ro-RO" alt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- </a:t>
            </a:r>
            <a:r>
              <a:rPr lang="en-GB" alt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Supplies</a:t>
            </a:r>
            <a:endParaRPr lang="ro-RO" altLang="en-US" sz="3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9" name="Group 2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57956680"/>
              </p:ext>
            </p:extLst>
          </p:nvPr>
        </p:nvGraphicFramePr>
        <p:xfrm>
          <a:off x="403225" y="2081213"/>
          <a:ext cx="8424861" cy="2597858"/>
        </p:xfrm>
        <a:graphic>
          <a:graphicData uri="http://schemas.openxmlformats.org/drawingml/2006/table">
            <a:tbl>
              <a:tblPr/>
              <a:tblGrid>
                <a:gridCol w="14401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4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0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817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5592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54759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SUPPLY</a:t>
                      </a:r>
                      <a:endParaRPr kumimoji="0" lang="ro-RO" sz="2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39" marR="91439" marT="45699" marB="4569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≥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300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.000 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&lt;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300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.000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≥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0.000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&lt;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0,000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&gt;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0,000 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≤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0.000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36028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International open tender procedure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Local open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tender procedure 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Competitive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negotiated procedure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Single tender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*</a:t>
                      </a:r>
                      <a:endParaRPr kumimoji="0" lang="ro-RO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4D5ABCF3-1C30-45C3-B114-F66004E42DA9}"/>
              </a:ext>
            </a:extLst>
          </p:cNvPr>
          <p:cNvSpPr txBox="1">
            <a:spLocks/>
          </p:cNvSpPr>
          <p:nvPr/>
        </p:nvSpPr>
        <p:spPr bwMode="auto">
          <a:xfrm>
            <a:off x="475240" y="4762164"/>
            <a:ext cx="8440160" cy="1562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eaLnBrk="1" hangingPunct="1"/>
            <a:r>
              <a:rPr lang="en-US" altLang="en-US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 </a:t>
            </a:r>
            <a:r>
              <a:rPr lang="en-US" altLang="en-US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According to the rules and templates provided in the </a:t>
            </a:r>
            <a:r>
              <a:rPr lang="en-US" sz="1800" u="sng">
                <a:hlinkClick r:id="rId2"/>
              </a:rPr>
              <a:t>Public procurement procedure for beneficiaries of Interreg-IPA Cross-border Cooperation Romania-Serbia Programme</a:t>
            </a:r>
            <a:r>
              <a:rPr lang="en-US" sz="1800" u="sng"/>
              <a:t/>
            </a:r>
            <a:br>
              <a:rPr lang="en-US" sz="1800" u="sng"/>
            </a:br>
            <a:r>
              <a:rPr lang="en-US" altLang="en-US" sz="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altLang="en-US" sz="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altLang="en-US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**</a:t>
            </a:r>
            <a:r>
              <a:rPr lang="en-GB" altLang="en-US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Payments for amounts less than or equal to EUR 2500 may be</a:t>
            </a:r>
            <a:br>
              <a:rPr lang="en-GB" altLang="en-US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altLang="en-US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made against invoice without prior acceptance of a tender.</a:t>
            </a:r>
            <a:r>
              <a:rPr lang="en-GB" altLang="en-US" sz="1800">
                <a:latin typeface="Trebuchet MS" pitchFamily="34" charset="0"/>
              </a:rPr>
              <a:t/>
            </a:r>
            <a:br>
              <a:rPr lang="en-GB" altLang="en-US" sz="1800">
                <a:latin typeface="Trebuchet MS" pitchFamily="34" charset="0"/>
              </a:rPr>
            </a:br>
            <a:endParaRPr lang="en-GB" altLang="en-US" sz="1800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464658"/>
            <a:ext cx="8367712" cy="74514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o-RO" alt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Procurement Thresholds - </a:t>
            </a:r>
            <a:r>
              <a:rPr lang="en-GB" alt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Works</a:t>
            </a:r>
            <a:endParaRPr lang="ro-RO" altLang="en-US" sz="3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6" name="Group 2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31075048"/>
              </p:ext>
            </p:extLst>
          </p:nvPr>
        </p:nvGraphicFramePr>
        <p:xfrm>
          <a:off x="428625" y="2276475"/>
          <a:ext cx="8353425" cy="2239702"/>
        </p:xfrm>
        <a:graphic>
          <a:graphicData uri="http://schemas.openxmlformats.org/drawingml/2006/table">
            <a:tbl>
              <a:tblPr/>
              <a:tblGrid>
                <a:gridCol w="13682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323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484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043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23325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WORKS</a:t>
                      </a:r>
                      <a:endParaRPr kumimoji="0" lang="ro-RO" sz="2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5" marR="91445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&lt; € 5.000.000 ≥ € 300.000</a:t>
                      </a: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&lt; € 300.000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&gt;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0.000</a:t>
                      </a: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≤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0.000</a:t>
                      </a: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43600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Local open tender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procedure</a:t>
                      </a: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Competitive negotiated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procedure</a:t>
                      </a: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Single tender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*</a:t>
                      </a:r>
                      <a:endParaRPr kumimoji="0" lang="ro-RO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23397FA-8CB1-4B32-A84E-E43B89DBA2F5}"/>
              </a:ext>
            </a:extLst>
          </p:cNvPr>
          <p:cNvSpPr txBox="1">
            <a:spLocks/>
          </p:cNvSpPr>
          <p:nvPr/>
        </p:nvSpPr>
        <p:spPr bwMode="auto">
          <a:xfrm>
            <a:off x="475240" y="4762164"/>
            <a:ext cx="8440160" cy="1562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eaLnBrk="1" hangingPunct="1"/>
            <a:r>
              <a:rPr lang="en-US" altLang="en-US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 </a:t>
            </a:r>
            <a:r>
              <a:rPr lang="en-US" altLang="en-US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According to the rules and templates provided in the </a:t>
            </a:r>
            <a:r>
              <a:rPr lang="en-US" sz="1800" u="sng">
                <a:hlinkClick r:id="rId2"/>
              </a:rPr>
              <a:t>Public procurement procedure for beneficiaries of Interreg-IPA Cross-border Cooperation Romania-Serbia Programme</a:t>
            </a:r>
            <a:r>
              <a:rPr lang="en-US" sz="1800" u="sng"/>
              <a:t/>
            </a:r>
            <a:br>
              <a:rPr lang="en-US" sz="1800" u="sng"/>
            </a:br>
            <a:r>
              <a:rPr lang="en-US" altLang="en-US" sz="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altLang="en-US" sz="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altLang="en-US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**</a:t>
            </a:r>
            <a:r>
              <a:rPr lang="en-GB" altLang="en-US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Payments for amounts less than or equal to EUR 2500 may be</a:t>
            </a:r>
            <a:br>
              <a:rPr lang="en-GB" altLang="en-US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altLang="en-US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made against invoice without prior acceptance of a tender.</a:t>
            </a:r>
            <a:r>
              <a:rPr lang="en-GB" altLang="en-US" sz="1800">
                <a:latin typeface="Trebuchet MS" pitchFamily="34" charset="0"/>
              </a:rPr>
              <a:t/>
            </a:r>
            <a:br>
              <a:rPr lang="en-GB" altLang="en-US" sz="1800">
                <a:latin typeface="Trebuchet MS" pitchFamily="34" charset="0"/>
              </a:rPr>
            </a:br>
            <a:endParaRPr lang="en-GB" altLang="en-US" sz="1800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532051" y="2737077"/>
            <a:ext cx="8255899" cy="6743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09798" y="3528128"/>
            <a:ext cx="8326705" cy="122999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80128" y="4866495"/>
            <a:ext cx="8369188" cy="9076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2000" y="2806479"/>
            <a:ext cx="800100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80000"/>
              </a:lnSpc>
              <a:buClr>
                <a:srgbClr val="0070C0"/>
              </a:buClr>
            </a:pP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Where contracts are subdivided in lots, the value of each lot is taken into account when calculating the overall threshold</a:t>
            </a:r>
            <a:r>
              <a:rPr lang="ro-RO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62000" y="3568968"/>
            <a:ext cx="7953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80000"/>
              </a:lnSpc>
              <a:buClr>
                <a:srgbClr val="0070C0"/>
              </a:buClr>
            </a:pP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Contracts must not be split artificially to avoid applying the correct procurement thresholds</a:t>
            </a:r>
            <a:r>
              <a:rPr lang="ro-RO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Artificially splitting refers to the division of contracts of same nature into smaller quantities and amounts, or dividing contract implementation into artificial phases in order to avoid a stricter procurement procedure.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81556" y="4873913"/>
            <a:ext cx="8067760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80000"/>
              </a:lnSpc>
              <a:buClr>
                <a:srgbClr val="0070C0"/>
              </a:buClr>
            </a:pP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During the procurement procedure, the contracting authority has the obligation to take all necessary steps to avoid situations of a nature to determine the emergence of a conflict of interest and/or the manifestation of unfair competition.</a:t>
            </a:r>
            <a:endParaRPr lang="ro-RO" alt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5800" y="1600200"/>
            <a:ext cx="8229600" cy="102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altLang="en-US" sz="24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Selecting procurement procedure</a:t>
            </a:r>
            <a:r>
              <a:rPr lang="ro-RO" altLang="en-US" sz="24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342900" lvl="0" indent="-342900" algn="just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4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</a:t>
            </a:r>
            <a:r>
              <a:rPr lang="en-GB" altLang="en-US" sz="2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Contracting Authority observe the correspondence between the approved budget and </a:t>
            </a:r>
            <a:r>
              <a:rPr lang="en-GB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Contracting Plan</a:t>
            </a:r>
            <a:r>
              <a:rPr lang="en-US" altLang="en-US" sz="2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ro-RO" altLang="en-US" sz="22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4572000" y="404813"/>
            <a:ext cx="4321175" cy="9366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o-RO" altLang="en-US" dirty="0">
                <a:solidFill>
                  <a:schemeClr val="tx1"/>
                </a:solidFill>
              </a:rPr>
              <a:t>Steps in awarding contracts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  <a:r>
              <a:rPr lang="ro-RO" altLang="en-US" dirty="0">
                <a:solidFill>
                  <a:schemeClr val="tx1"/>
                </a:solidFill>
              </a:rPr>
              <a:t>(I)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20260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/>
          </p:cNvSpPr>
          <p:nvPr>
            <p:ph type="body" idx="4294967295"/>
          </p:nvPr>
        </p:nvSpPr>
        <p:spPr>
          <a:xfrm>
            <a:off x="465138" y="1219201"/>
            <a:ext cx="8232775" cy="3200399"/>
          </a:xfrm>
        </p:spPr>
        <p:txBody>
          <a:bodyPr rtlCol="0"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en-GB" altLang="en-US" sz="24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Definition of requirements</a:t>
            </a:r>
          </a:p>
          <a:p>
            <a:pPr algn="just" eaLnBrk="1" fontAlgn="auto" hangingPunct="1"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GB" altLang="en-US" sz="2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Selection criteria</a:t>
            </a:r>
            <a:r>
              <a:rPr lang="ro-RO" altLang="en-US" sz="2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lvl="1" algn="just" eaLnBrk="1" fontAlgn="auto" hangingPunct="1"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GB" altLang="en-US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Economical, professional and technical capacity</a:t>
            </a:r>
            <a:r>
              <a:rPr lang="ro-RO" altLang="en-US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  <a:r>
              <a:rPr lang="en-US" altLang="en-US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the tenderer may rely on the capacities of other entities.</a:t>
            </a:r>
            <a:endParaRPr lang="ro-RO" altLang="en-US" sz="19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 eaLnBrk="1" fontAlgn="auto" hangingPunct="1"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GB" altLang="en-US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selection criteria must be clear and non-discriminatory</a:t>
            </a:r>
            <a:r>
              <a:rPr lang="ro-RO" altLang="en-US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altLang="en-US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en-GB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ll requirements shall be proportionate to the size and nature of the contract and relevant to the specific contract to be awarded</a:t>
            </a:r>
            <a:r>
              <a:rPr lang="ro-RO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US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lvl="1" algn="just" eaLnBrk="1" fontAlgn="auto" hangingPunct="1"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Any changes to the selection criteria once set are unacceptable. Selection criteria must not be scored! </a:t>
            </a:r>
            <a:endParaRPr lang="ro-RO" altLang="en-US" sz="19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GB" altLang="en-US" sz="2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Award criteria</a:t>
            </a:r>
            <a:r>
              <a:rPr lang="ro-RO" altLang="en-US" sz="2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lang="ro-RO" altLang="en-US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748037"/>
              </p:ext>
            </p:extLst>
          </p:nvPr>
        </p:nvGraphicFramePr>
        <p:xfrm>
          <a:off x="436563" y="4162425"/>
          <a:ext cx="8208962" cy="22964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90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305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6679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Services </a:t>
                      </a:r>
                      <a:endParaRPr lang="en-GB" sz="18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1" marR="91441" marT="45729" marB="45729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Supplies</a:t>
                      </a:r>
                      <a:endParaRPr lang="en-GB" sz="18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1" marR="91441" marT="45729" marB="45729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Works</a:t>
                      </a:r>
                      <a:endParaRPr lang="en-GB" sz="18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1" marR="91441" marT="45729" marB="45729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6459">
                <a:tc>
                  <a:txBody>
                    <a:bodyPr/>
                    <a:lstStyle/>
                    <a:p>
                      <a:pPr algn="just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the best value for money</a:t>
                      </a:r>
                    </a:p>
                    <a:p>
                      <a:pPr algn="just"/>
                      <a:r>
                        <a:rPr lang="en-GB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(the most economically advantageous tender)</a:t>
                      </a:r>
                      <a:r>
                        <a:rPr lang="ro-RO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 </a:t>
                      </a:r>
                    </a:p>
                    <a:p>
                      <a:pPr algn="just"/>
                      <a:r>
                        <a:rPr lang="ro-RO" sz="160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*</a:t>
                      </a:r>
                      <a:r>
                        <a:rPr lang="ro-RO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GB" sz="1600" dirty="0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ratio</a:t>
                      </a:r>
                      <a:r>
                        <a:rPr lang="ro-RO" sz="1600" dirty="0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80% </a:t>
                      </a:r>
                      <a:r>
                        <a:rPr lang="en-GB" sz="1600" dirty="0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technical offer</a:t>
                      </a:r>
                      <a:r>
                        <a:rPr lang="ro-RO" sz="1600" dirty="0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- 20% </a:t>
                      </a:r>
                      <a:r>
                        <a:rPr lang="en-GB" sz="1600" dirty="0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financial offer</a:t>
                      </a:r>
                    </a:p>
                  </a:txBody>
                  <a:tcPr marL="91441" marR="91441" marT="45729" marB="45729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the cheapest technically compliant offer</a:t>
                      </a:r>
                    </a:p>
                    <a:p>
                      <a:pPr algn="just"/>
                      <a:r>
                        <a:rPr lang="en-GB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(the lowest price of the offer that s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atisfies the minimum requirements)</a:t>
                      </a:r>
                      <a:r>
                        <a:rPr lang="ro-RO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</a:t>
                      </a:r>
                      <a:endParaRPr lang="en-US" sz="16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just"/>
                      <a:endParaRPr lang="en-GB" sz="16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1" marR="91441" marT="45729" marB="45729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the cheapest technically compliant offer</a:t>
                      </a:r>
                    </a:p>
                    <a:p>
                      <a:pPr algn="just"/>
                      <a:r>
                        <a:rPr lang="en-GB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(the lowest price of the offer that s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atisfies the minimum requirements)</a:t>
                      </a:r>
                      <a:r>
                        <a:rPr lang="ro-RO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</a:t>
                      </a:r>
                      <a:endParaRPr lang="en-US" sz="16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just"/>
                      <a:endParaRPr lang="en-GB" sz="16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1" marR="91441" marT="45729" marB="45729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24400" y="404813"/>
            <a:ext cx="4168775" cy="96678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o-RO" altLang="en-US" dirty="0">
                <a:solidFill>
                  <a:schemeClr val="tx1"/>
                </a:solidFill>
              </a:rPr>
              <a:t>Steps in awarding contracts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  <a:r>
              <a:rPr lang="ro-RO" altLang="en-US" dirty="0">
                <a:solidFill>
                  <a:schemeClr val="tx1"/>
                </a:solidFill>
              </a:rPr>
              <a:t>(I</a:t>
            </a:r>
            <a:r>
              <a:rPr lang="en-US" altLang="en-US" dirty="0">
                <a:solidFill>
                  <a:schemeClr val="tx1"/>
                </a:solidFill>
              </a:rPr>
              <a:t>I</a:t>
            </a:r>
            <a:r>
              <a:rPr lang="ro-RO" altLang="en-US" dirty="0">
                <a:solidFill>
                  <a:schemeClr val="tx1"/>
                </a:solidFill>
              </a:rPr>
              <a:t>)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7682675"/>
              </p:ext>
            </p:extLst>
          </p:nvPr>
        </p:nvGraphicFramePr>
        <p:xfrm>
          <a:off x="304800" y="1524000"/>
          <a:ext cx="8839200" cy="4832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24400" y="404813"/>
            <a:ext cx="4168775" cy="96678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o-RO" altLang="en-US" dirty="0">
                <a:solidFill>
                  <a:schemeClr val="tx1"/>
                </a:solidFill>
              </a:rPr>
              <a:t>Steps in awarding contracts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  <a:r>
              <a:rPr lang="ro-RO" altLang="en-US" dirty="0">
                <a:solidFill>
                  <a:schemeClr val="tx1"/>
                </a:solidFill>
              </a:rPr>
              <a:t>(I</a:t>
            </a:r>
            <a:r>
              <a:rPr lang="en-US" altLang="en-US" dirty="0">
                <a:solidFill>
                  <a:schemeClr val="tx1"/>
                </a:solidFill>
              </a:rPr>
              <a:t>II</a:t>
            </a:r>
            <a:r>
              <a:rPr lang="ro-RO" altLang="en-US" dirty="0">
                <a:solidFill>
                  <a:schemeClr val="tx1"/>
                </a:solidFill>
              </a:rPr>
              <a:t>)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496353"/>
            <a:ext cx="4136379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949275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533400" y="3048000"/>
            <a:ext cx="8215312" cy="3304922"/>
          </a:xfrm>
          <a:solidFill>
            <a:srgbClr val="FFFFCC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just" eaLnBrk="1" hangingPunct="1">
              <a:lnSpc>
                <a:spcPct val="90000"/>
              </a:lnSpc>
              <a:buClr>
                <a:srgbClr val="0070C0"/>
              </a:buClr>
              <a:buBlip>
                <a:blip r:embed="rId2"/>
              </a:buBlip>
            </a:pPr>
            <a:r>
              <a:rPr lang="en-GB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must afford equal access of economic operators to the procurement procedure</a:t>
            </a:r>
            <a:r>
              <a:rPr lang="ro-RO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  <a:p>
            <a:pPr algn="just" eaLnBrk="1" hangingPunct="1">
              <a:lnSpc>
                <a:spcPct val="90000"/>
              </a:lnSpc>
              <a:buClr>
                <a:srgbClr val="0070C0"/>
              </a:buClr>
              <a:buBlip>
                <a:blip r:embed="rId2"/>
              </a:buBlip>
            </a:pP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must provide sufficiently detailed information about the nature of the procurement to allow tenderers to submit realistic tenders</a:t>
            </a:r>
            <a:r>
              <a:rPr lang="ro-RO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  <a:p>
            <a:pPr algn="just" eaLnBrk="1" hangingPunct="1">
              <a:lnSpc>
                <a:spcPct val="90000"/>
              </a:lnSpc>
              <a:buClr>
                <a:srgbClr val="0070C0"/>
              </a:buClr>
              <a:buBlip>
                <a:blip r:embed="rId2"/>
              </a:buBlip>
            </a:pPr>
            <a:r>
              <a:rPr lang="en-GB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must be precise in the description of requirements, clear and non-discriminatory,</a:t>
            </a: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proportionate to the objective and/or the budget for the project</a:t>
            </a:r>
            <a:r>
              <a:rPr lang="ro-RO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  <a:endParaRPr lang="en-GB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0070C0"/>
              </a:buClr>
              <a:buBlip>
                <a:blip r:embed="rId2"/>
              </a:buBlip>
            </a:pP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must have clearly defined, achievable and measureable inputs, outputs or outcomes</a:t>
            </a:r>
            <a:r>
              <a:rPr lang="ro-RO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  <a:p>
            <a:pPr algn="just" eaLnBrk="1" hangingPunct="1">
              <a:lnSpc>
                <a:spcPct val="90000"/>
              </a:lnSpc>
              <a:buClr>
                <a:srgbClr val="0070C0"/>
              </a:buClr>
              <a:buBlip>
                <a:blip r:embed="rId2"/>
              </a:buBlip>
            </a:pPr>
            <a:r>
              <a:rPr lang="en-GB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they specify what is required of the service, supply or work to be purchased.</a:t>
            </a:r>
            <a:r>
              <a:rPr lang="ro-RO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Technical specifications may not point to particular brands and types, and they may not limit competition by being too specific</a:t>
            </a:r>
            <a:r>
              <a:rPr lang="ro-RO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ro-RO" altLang="en-US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3512101"/>
              </p:ext>
            </p:extLst>
          </p:nvPr>
        </p:nvGraphicFramePr>
        <p:xfrm>
          <a:off x="457200" y="1295400"/>
          <a:ext cx="8215312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800600" y="304801"/>
            <a:ext cx="4168775" cy="838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o-RO" altLang="en-US" dirty="0">
                <a:solidFill>
                  <a:schemeClr val="tx1"/>
                </a:solidFill>
              </a:rPr>
              <a:t>Steps in awarding contracts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  <a:r>
              <a:rPr lang="ro-RO" altLang="en-US" dirty="0">
                <a:solidFill>
                  <a:schemeClr val="tx1"/>
                </a:solidFill>
              </a:rPr>
              <a:t>(I</a:t>
            </a:r>
            <a:r>
              <a:rPr lang="en-US" altLang="en-US" dirty="0">
                <a:solidFill>
                  <a:schemeClr val="tx1"/>
                </a:solidFill>
              </a:rPr>
              <a:t>V</a:t>
            </a:r>
            <a:r>
              <a:rPr lang="ro-RO" altLang="en-US" dirty="0">
                <a:solidFill>
                  <a:schemeClr val="tx1"/>
                </a:solidFill>
              </a:rPr>
              <a:t>)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8219"/>
              </p:ext>
            </p:extLst>
          </p:nvPr>
        </p:nvGraphicFramePr>
        <p:xfrm>
          <a:off x="457200" y="1447801"/>
          <a:ext cx="8280400" cy="4800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41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40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918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803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164348">
                <a:tc rowSpan="2">
                  <a:txBody>
                    <a:bodyPr/>
                    <a:lstStyle/>
                    <a:p>
                      <a:endParaRPr lang="en-GB" sz="2400" dirty="0"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Evaluation Committee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4743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Chairperson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Secretary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b="1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3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or 5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 </a:t>
                      </a:r>
                      <a:r>
                        <a:rPr lang="en-GB" sz="2000" b="1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Members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2109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Voting</a:t>
                      </a:r>
                    </a:p>
                  </a:txBody>
                  <a:tcPr marL="91434" marR="91434" marT="45726" marB="45726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NO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NO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0070C0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YES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2097">
                <a:tc>
                  <a:txBody>
                    <a:bodyPr/>
                    <a:lstStyle/>
                    <a:p>
                      <a:r>
                        <a:rPr lang="ro-RO" sz="2000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Knowledge of English</a:t>
                      </a:r>
                      <a:endParaRPr lang="en-GB" sz="2000" dirty="0"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0070C0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YES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0070C0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YES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0070C0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YES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0685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Declaration of impartiality and confidentiality</a:t>
                      </a:r>
                      <a:endParaRPr lang="en-GB" sz="2000" dirty="0">
                        <a:solidFill>
                          <a:srgbClr val="0070C0"/>
                        </a:solidFill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0070C0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YES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0070C0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YES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0070C0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YES</a:t>
                      </a: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26187">
                <a:tc gridSpan="4">
                  <a:txBody>
                    <a:bodyPr/>
                    <a:lstStyle/>
                    <a:p>
                      <a:endParaRPr lang="en-GB" sz="2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34" marR="91434" marT="45726" marB="45726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25634" name="Picture 5" descr="C:\Documents and Settings\Dani Bardos\Local Settings\Temporary Internet Files\Content.IE5\KENGF0Y6\MC90029756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76400"/>
            <a:ext cx="2514600" cy="1560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800600" y="304800"/>
            <a:ext cx="4168775" cy="9143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o-RO" altLang="en-US" dirty="0">
                <a:solidFill>
                  <a:schemeClr val="tx1"/>
                </a:solidFill>
              </a:rPr>
              <a:t>Steps in awarding contracts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  <a:r>
              <a:rPr lang="ro-RO" altLang="en-US" dirty="0">
                <a:solidFill>
                  <a:schemeClr val="tx1"/>
                </a:solidFill>
              </a:rPr>
              <a:t>(</a:t>
            </a:r>
            <a:r>
              <a:rPr lang="en-US" altLang="en-US" dirty="0">
                <a:solidFill>
                  <a:schemeClr val="tx1"/>
                </a:solidFill>
              </a:rPr>
              <a:t>V</a:t>
            </a:r>
            <a:r>
              <a:rPr lang="ro-RO" altLang="en-US" dirty="0">
                <a:solidFill>
                  <a:schemeClr val="tx1"/>
                </a:solidFill>
              </a:rPr>
              <a:t>)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778039807"/>
              </p:ext>
            </p:extLst>
          </p:nvPr>
        </p:nvGraphicFramePr>
        <p:xfrm>
          <a:off x="381000" y="1447800"/>
          <a:ext cx="85344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800600" y="304800"/>
            <a:ext cx="4168775" cy="9143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o-RO" altLang="en-US" dirty="0">
                <a:solidFill>
                  <a:schemeClr val="tx1"/>
                </a:solidFill>
              </a:rPr>
              <a:t>Steps in awarding contracts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  <a:r>
              <a:rPr lang="ro-RO" altLang="en-US" dirty="0">
                <a:solidFill>
                  <a:schemeClr val="tx1"/>
                </a:solidFill>
              </a:rPr>
              <a:t>(</a:t>
            </a:r>
            <a:r>
              <a:rPr lang="en-US" altLang="en-US" dirty="0">
                <a:solidFill>
                  <a:schemeClr val="tx1"/>
                </a:solidFill>
              </a:rPr>
              <a:t>VI</a:t>
            </a:r>
            <a:r>
              <a:rPr lang="ro-RO" altLang="en-US" dirty="0">
                <a:solidFill>
                  <a:schemeClr val="tx1"/>
                </a:solidFill>
              </a:rPr>
              <a:t>)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399371267"/>
              </p:ext>
            </p:extLst>
          </p:nvPr>
        </p:nvGraphicFramePr>
        <p:xfrm>
          <a:off x="395536" y="1524000"/>
          <a:ext cx="8215313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800600" y="304800"/>
            <a:ext cx="4168775" cy="9143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o-RO" altLang="en-US" dirty="0">
                <a:solidFill>
                  <a:schemeClr val="tx1"/>
                </a:solidFill>
              </a:rPr>
              <a:t>Steps in awarding contracts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  <a:r>
              <a:rPr lang="ro-RO" altLang="en-US" dirty="0">
                <a:solidFill>
                  <a:schemeClr val="tx1"/>
                </a:solidFill>
              </a:rPr>
              <a:t>(</a:t>
            </a:r>
            <a:r>
              <a:rPr lang="en-US" altLang="en-US" dirty="0">
                <a:solidFill>
                  <a:schemeClr val="tx1"/>
                </a:solidFill>
              </a:rPr>
              <a:t>VII</a:t>
            </a:r>
            <a:r>
              <a:rPr lang="ro-RO" altLang="en-US">
                <a:solidFill>
                  <a:schemeClr val="tx1"/>
                </a:solidFill>
              </a:rPr>
              <a:t>)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9" y="3479501"/>
            <a:ext cx="3990050" cy="28727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390" y="3505200"/>
            <a:ext cx="3971168" cy="284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658466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C5C192-1F32-4290-A7B0-6C890D3D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5800" y="496857"/>
            <a:ext cx="4396680" cy="699896"/>
          </a:xfrm>
        </p:spPr>
        <p:txBody>
          <a:bodyPr/>
          <a:lstStyle/>
          <a:p>
            <a:r>
              <a:rPr lang="en-US" dirty="0"/>
              <a:t>modification of the contracts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C52BB5-F3B5-4011-947C-6D98CE36D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 request for changes to the contract must not automatically be accepted by the contracting authority. There must be justified reasons for modifying a contract. The contracting authority must examine the reasons given and reject requests which are not fully substantiated. </a:t>
            </a:r>
          </a:p>
          <a:p>
            <a:r>
              <a:rPr lang="en-US" sz="2400" dirty="0"/>
              <a:t>No changes to the contract may alter the award conditions prevailing at the time the contract was awarded. Following this logic, major changes, such as a fundamental change to the terms of reference or to the technical specifications, cannot be made by means of an addendum.</a:t>
            </a:r>
          </a:p>
        </p:txBody>
      </p:sp>
    </p:spTree>
    <p:extLst>
      <p:ext uri="{BB962C8B-B14F-4D97-AF65-F5344CB8AC3E}">
        <p14:creationId xmlns:p14="http://schemas.microsoft.com/office/powerpoint/2010/main" val="772408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3400" y="1219200"/>
            <a:ext cx="4345423" cy="504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en-US" altLang="en-US" sz="2000" dirty="0">
                <a:latin typeface="Open Sans"/>
                <a:ea typeface="Open Sans"/>
                <a:cs typeface="Open Sans"/>
              </a:rPr>
              <a:t>All beneficiaries of our </a:t>
            </a:r>
            <a:r>
              <a:rPr lang="en-US" altLang="en-US" sz="2000" dirty="0" err="1">
                <a:latin typeface="Open Sans"/>
                <a:ea typeface="Open Sans"/>
                <a:cs typeface="Open Sans"/>
              </a:rPr>
              <a:t>Programme</a:t>
            </a:r>
            <a:r>
              <a:rPr lang="en-US" altLang="en-US" sz="2000" dirty="0">
                <a:latin typeface="Open Sans"/>
                <a:ea typeface="Open Sans"/>
                <a:cs typeface="Open Sans"/>
              </a:rPr>
              <a:t> </a:t>
            </a:r>
            <a:r>
              <a:rPr lang="en-US" altLang="en-US" sz="2000" b="1" dirty="0">
                <a:latin typeface="Open Sans"/>
                <a:ea typeface="Open Sans"/>
                <a:cs typeface="Open Sans"/>
              </a:rPr>
              <a:t>must</a:t>
            </a:r>
            <a:r>
              <a:rPr lang="en-US" altLang="en-US" sz="2000" dirty="0">
                <a:latin typeface="Open Sans"/>
                <a:ea typeface="Open Sans"/>
                <a:cs typeface="Open Sans"/>
              </a:rPr>
              <a:t> follow the procurement procedures laid down by:</a:t>
            </a:r>
          </a:p>
          <a:p>
            <a:pPr marL="0" indent="0" algn="just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en-US" altLang="en-US" sz="2000" dirty="0">
              <a:latin typeface="Open Sans"/>
              <a:ea typeface="Open Sans"/>
              <a:cs typeface="Open Sans"/>
            </a:endParaRPr>
          </a:p>
          <a:p>
            <a:pPr marL="0" indent="0" algn="just" eaLnBrk="1" hangingPunct="1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latin typeface="Open Sans"/>
                <a:ea typeface="Open Sans"/>
                <a:cs typeface="Open Sans"/>
              </a:rPr>
              <a:t> </a:t>
            </a:r>
            <a:r>
              <a:rPr lang="en-US" b="1" dirty="0">
                <a:latin typeface="Open Sans"/>
              </a:rPr>
              <a:t>Regulation (</a:t>
            </a:r>
            <a:r>
              <a:rPr lang="en-US" sz="1600" b="1" dirty="0">
                <a:latin typeface="Open Sans"/>
              </a:rPr>
              <a:t>EU, Euratom</a:t>
            </a:r>
            <a:r>
              <a:rPr lang="en-US" b="1" dirty="0">
                <a:latin typeface="Open Sans"/>
              </a:rPr>
              <a:t>) </a:t>
            </a:r>
            <a:r>
              <a:rPr lang="en-US" sz="2000" b="1" dirty="0">
                <a:latin typeface="Open Sans"/>
              </a:rPr>
              <a:t>2018/1046 </a:t>
            </a:r>
            <a:r>
              <a:rPr lang="en-US" sz="1200" dirty="0"/>
              <a:t>of the European Parliament and of the Council of 18 July 2018 on the financial rules applicable to the general budget of the Union, amending Regulations (EU) No 1296/2013, (EU) No 1301/2013, (EU) No 1303/2013, (EU) No 1304/2013, (EU) No 1309/2013, (EU) No 1316/2013, (EU) No 223/2014, (EU) No 283/2014, and Decision No 541/2014/EU and repealing Regulation (EU, Euratom) No 966/2012</a:t>
            </a:r>
            <a:r>
              <a:rPr lang="en-US" altLang="en-US" sz="1200" dirty="0">
                <a:latin typeface="Open Sans"/>
                <a:ea typeface="Open Sans"/>
                <a:cs typeface="Open Sans"/>
              </a:rPr>
              <a:t>;</a:t>
            </a:r>
          </a:p>
          <a:p>
            <a:pPr marL="0" indent="0" algn="just" eaLnBrk="1" hangingPunct="1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000" dirty="0">
                <a:latin typeface="Open Sans"/>
                <a:ea typeface="Open Sans"/>
                <a:cs typeface="Open Sans"/>
              </a:rPr>
              <a:t> Practical Guide to contract procedures for EC external actions </a:t>
            </a:r>
            <a:r>
              <a:rPr lang="en-US" altLang="en-US" sz="2000" b="1" dirty="0">
                <a:latin typeface="Open Sans"/>
                <a:ea typeface="Open Sans"/>
                <a:cs typeface="Open Sans"/>
              </a:rPr>
              <a:t>(</a:t>
            </a:r>
            <a:r>
              <a:rPr lang="en-GB" b="1" dirty="0"/>
              <a:t>PRAG) version 15 January 2016       </a:t>
            </a:r>
            <a:r>
              <a:rPr lang="en-GB" i="1" dirty="0"/>
              <a:t>(</a:t>
            </a:r>
            <a:r>
              <a:rPr lang="en-GB" sz="1400" i="1" dirty="0"/>
              <a:t>that is the most recent version applicable in the year of the launch of the call for proposals</a:t>
            </a:r>
            <a:r>
              <a:rPr lang="en-US" altLang="en-US" sz="2000" i="1" dirty="0">
                <a:latin typeface="Open Sans"/>
                <a:ea typeface="Open Sans"/>
                <a:cs typeface="Open Sans"/>
              </a:rPr>
              <a:t>):</a:t>
            </a:r>
          </a:p>
          <a:p>
            <a:pPr lvl="1" algn="just" eaLnBrk="1" hangingPunct="1">
              <a:lnSpc>
                <a:spcPct val="80000"/>
              </a:lnSpc>
              <a:buClr>
                <a:srgbClr val="0070C0"/>
              </a:buClr>
              <a:buFont typeface="Arial" pitchFamily="34" charset="0"/>
              <a:buChar char="•"/>
              <a:defRPr/>
            </a:pPr>
            <a:r>
              <a:rPr lang="en-US" altLang="en-US" sz="1400" dirty="0">
                <a:latin typeface="Open Sans"/>
                <a:ea typeface="Open Sans"/>
                <a:cs typeface="Open Sans"/>
              </a:rPr>
              <a:t>Standard documents and template; </a:t>
            </a:r>
          </a:p>
          <a:p>
            <a:pPr lvl="1" algn="just" eaLnBrk="1" hangingPunct="1">
              <a:lnSpc>
                <a:spcPct val="80000"/>
              </a:lnSpc>
              <a:buClr>
                <a:srgbClr val="0070C0"/>
              </a:buClr>
              <a:buFont typeface="Arial" pitchFamily="34" charset="0"/>
              <a:buChar char="•"/>
              <a:defRPr/>
            </a:pPr>
            <a:r>
              <a:rPr lang="en-US" altLang="en-US" sz="1400" dirty="0">
                <a:latin typeface="Open Sans"/>
                <a:ea typeface="Open Sans"/>
                <a:cs typeface="Open Sans"/>
              </a:rPr>
              <a:t>Procedural steps.</a:t>
            </a:r>
            <a:endParaRPr lang="en-US" altLang="en-US" sz="1400" b="1" dirty="0">
              <a:latin typeface="Open Sans"/>
              <a:ea typeface="Open Sans"/>
              <a:cs typeface="Open Sans"/>
            </a:endParaRPr>
          </a:p>
          <a:p>
            <a:pPr algn="just" eaLnBrk="1" hangingPunct="1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Public Procurement Procedures for beneficiaries on Interreg-IPA CBC Romania – Serbia </a:t>
            </a:r>
            <a:r>
              <a:rPr lang="en-US" alt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Programme</a:t>
            </a:r>
            <a:r>
              <a:rPr lang="en-US" altLang="en-US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website </a:t>
            </a:r>
            <a:r>
              <a:rPr lang="en-US" altLang="en-US" sz="1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(published on </a:t>
            </a:r>
            <a:r>
              <a:rPr lang="en-US" sz="1200" dirty="0"/>
              <a:t>23.03.2018)</a:t>
            </a:r>
            <a:r>
              <a:rPr lang="en-US" altLang="en-US" sz="1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34000" y="387170"/>
            <a:ext cx="3045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8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Legal basis</a:t>
            </a:r>
            <a:endParaRPr lang="en-US" sz="2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1676400"/>
            <a:ext cx="3276600" cy="3810000"/>
          </a:xfrm>
          <a:prstGeom prst="rect">
            <a:avLst/>
          </a:prstGeom>
        </p:spPr>
      </p:pic>
      <p:sp>
        <p:nvSpPr>
          <p:cNvPr id="13" name="Cloud 12"/>
          <p:cNvSpPr/>
          <p:nvPr/>
        </p:nvSpPr>
        <p:spPr>
          <a:xfrm>
            <a:off x="5295900" y="153480"/>
            <a:ext cx="3314700" cy="129432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76830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2771775" y="1905000"/>
            <a:ext cx="6056313" cy="4038600"/>
          </a:xfr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 anchor="ctr">
            <a:normAutofit/>
          </a:bodyPr>
          <a:lstStyle/>
          <a:p>
            <a:pPr algn="just" eaLnBrk="1" hangingPunct="1">
              <a:lnSpc>
                <a:spcPct val="80000"/>
              </a:lnSpc>
              <a:buClr>
                <a:srgbClr val="9FAEE5"/>
              </a:buClr>
              <a:buFont typeface="Wingdings" panose="05000000000000000000" pitchFamily="2" charset="2"/>
              <a:buChar char="q"/>
              <a:defRPr/>
            </a:pP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Mandatory principles: fair and transparent competition, equal treatment, non-discrimination, proportionality, publicity;</a:t>
            </a:r>
          </a:p>
          <a:p>
            <a:pPr algn="just" eaLnBrk="1" hangingPunct="1">
              <a:lnSpc>
                <a:spcPct val="80000"/>
              </a:lnSpc>
              <a:buClr>
                <a:srgbClr val="9FAEE5"/>
              </a:buClr>
              <a:buFont typeface="Wingdings" panose="05000000000000000000" pitchFamily="2" charset="2"/>
              <a:buChar char="q"/>
              <a:defRPr/>
            </a:pP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Avoiding conflict of interest;</a:t>
            </a:r>
            <a:endParaRPr lang="ro-RO" alt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rgbClr val="9FAEE5"/>
              </a:buClr>
              <a:buFont typeface="Wingdings" panose="05000000000000000000" pitchFamily="2" charset="2"/>
              <a:buChar char="q"/>
              <a:defRPr/>
            </a:pP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Contractor nationality and goods origin </a:t>
            </a:r>
            <a:r>
              <a:rPr lang="en-US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rule</a:t>
            </a:r>
            <a:r>
              <a:rPr lang="ro-RO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  <a:p>
            <a:pPr algn="just" eaLnBrk="1" hangingPunct="1">
              <a:lnSpc>
                <a:spcPct val="80000"/>
              </a:lnSpc>
              <a:buClr>
                <a:srgbClr val="9FAEE5"/>
              </a:buClr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Grounds for exclusion</a:t>
            </a:r>
            <a:r>
              <a:rPr lang="ro-RO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  <a:endParaRPr lang="en-US" alt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rgbClr val="9FAEE5"/>
              </a:buClr>
              <a:buFont typeface="Wingdings" panose="05000000000000000000" pitchFamily="2" charset="2"/>
              <a:buChar char="q"/>
              <a:defRPr/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Ethics clauses;</a:t>
            </a:r>
            <a:endParaRPr lang="ro-RO" alt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rgbClr val="9FAEE5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Use of standard documents</a:t>
            </a:r>
            <a:r>
              <a:rPr lang="ro-RO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  <a:p>
            <a:pPr algn="just" eaLnBrk="1" hangingPunct="1">
              <a:lnSpc>
                <a:spcPct val="80000"/>
              </a:lnSpc>
              <a:buClr>
                <a:srgbClr val="9FAEE5"/>
              </a:buClr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rule on the language to be used</a:t>
            </a: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  <a:p>
            <a:pPr algn="just" eaLnBrk="1" hangingPunct="1">
              <a:lnSpc>
                <a:spcPct val="80000"/>
              </a:lnSpc>
              <a:buClr>
                <a:srgbClr val="9FAEE5"/>
              </a:buClr>
              <a:buFont typeface="Wingdings" panose="05000000000000000000" pitchFamily="2" charset="2"/>
              <a:buChar char="q"/>
              <a:defRPr/>
            </a:pPr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Award principles;</a:t>
            </a:r>
            <a:endParaRPr lang="ro-RO" alt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rgbClr val="9FAEE5"/>
              </a:buClr>
              <a:buFont typeface="Wingdings" panose="05000000000000000000" pitchFamily="2" charset="2"/>
              <a:buChar char="q"/>
              <a:defRPr/>
            </a:pPr>
            <a:r>
              <a:rPr lang="ro-RO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</a:t>
            </a:r>
            <a:r>
              <a:rPr lang="en-GB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isibility.</a:t>
            </a:r>
            <a:endParaRPr lang="en-US" alt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2339975" y="333375"/>
            <a:ext cx="4319588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ctr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endParaRPr lang="en-US" altLang="en-US" sz="1800" dirty="0"/>
          </a:p>
        </p:txBody>
      </p:sp>
      <p:sp>
        <p:nvSpPr>
          <p:cNvPr id="11268" name="Title 1"/>
          <p:cNvSpPr>
            <a:spLocks noGrp="1"/>
          </p:cNvSpPr>
          <p:nvPr>
            <p:ph type="title"/>
          </p:nvPr>
        </p:nvSpPr>
        <p:spPr>
          <a:xfrm>
            <a:off x="4572000" y="404813"/>
            <a:ext cx="4321175" cy="9366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Basic rules in procurement</a:t>
            </a:r>
          </a:p>
        </p:txBody>
      </p:sp>
      <p:sp>
        <p:nvSpPr>
          <p:cNvPr id="11269" name="Rectangle 3"/>
          <p:cNvSpPr txBox="1">
            <a:spLocks/>
          </p:cNvSpPr>
          <p:nvPr/>
        </p:nvSpPr>
        <p:spPr bwMode="auto">
          <a:xfrm>
            <a:off x="250825" y="1905000"/>
            <a:ext cx="2520950" cy="40386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altLang="en-US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Basic rules </a:t>
            </a:r>
            <a:r>
              <a:rPr lang="ro-RO" altLang="en-US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lang="en-US" altLang="en-US" sz="28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69094" y="1353630"/>
            <a:ext cx="4126706" cy="4894770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o-RO" altLang="en-US" sz="1800" b="1" dirty="0">
                <a:solidFill>
                  <a:srgbClr val="C0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Fair and transparent competition</a:t>
            </a:r>
            <a:r>
              <a:rPr lang="ro-RO" altLang="en-US" sz="1800" dirty="0">
                <a:solidFill>
                  <a:srgbClr val="C0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: </a:t>
            </a:r>
            <a:endParaRPr lang="en-US" altLang="en-US" sz="1800" dirty="0">
              <a:solidFill>
                <a:srgbClr val="C0000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GB" altLang="en-US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All the conditions of the procedure to be transparently presented in advance, to all potential participants</a:t>
            </a:r>
            <a:r>
              <a:rPr lang="ro-RO" altLang="en-US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;</a:t>
            </a:r>
            <a:r>
              <a:rPr lang="en-GB" altLang="en-US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GB" altLang="en-US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The contract must be awarded to the most economically advantageous tender (i.e. the tender offering the best price-quality ratio or the lowest price), in accordance with the principle of transparency and fair competition for potential contractors and taking care to avoid any conflicts of interest;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GB" altLang="en-US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No contract may be artificially split in order to avoid compliance with the applicable public procurement rules.</a:t>
            </a:r>
            <a:endParaRPr lang="en-US" altLang="en-US" sz="18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89237" y="404813"/>
            <a:ext cx="4303938" cy="96678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Basic rules in procurement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524000"/>
            <a:ext cx="4297882" cy="4450282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45871" y="1524000"/>
            <a:ext cx="8352181" cy="1313370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o-RO" altLang="en-US" sz="2000" b="1" dirty="0">
                <a:solidFill>
                  <a:srgbClr val="C0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Publicit</a:t>
            </a:r>
            <a:r>
              <a:rPr lang="en-GB" altLang="en-US" sz="2000" b="1" dirty="0">
                <a:solidFill>
                  <a:srgbClr val="C0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y</a:t>
            </a:r>
            <a:r>
              <a:rPr lang="ro-RO" altLang="en-US" sz="2000" dirty="0">
                <a:solidFill>
                  <a:srgbClr val="C0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: </a:t>
            </a:r>
            <a:r>
              <a:rPr lang="en-GB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Depending on the tender procedure and the contract value offered, tenders should be published locally or at European level</a:t>
            </a:r>
            <a:r>
              <a:rPr lang="en-GB" altLang="en-US" sz="2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endParaRPr lang="en-GB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198" y="4953000"/>
            <a:ext cx="8264075" cy="132343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GB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A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ll procurement procedures will be published on the Programme`s website</a:t>
            </a:r>
            <a:r>
              <a:rPr lang="ro-RO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o-RO" sz="2000" dirty="0">
                <a:latin typeface="Open Sans" pitchFamily="34" charset="0"/>
                <a:ea typeface="Open Sans" pitchFamily="34" charset="0"/>
                <a:cs typeface="Open Sans" pitchFamily="34" charset="0"/>
                <a:hlinkClick r:id="rId2"/>
              </a:rPr>
              <a:t>www.romania-serbia.net</a:t>
            </a:r>
            <a:r>
              <a:rPr lang="en-US" sz="2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o-RO" sz="20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endParaRPr lang="en-US" sz="2000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The documents shall be submitted to the JS </a:t>
            </a:r>
            <a:r>
              <a:rPr lang="en-US" b="1" dirty="0"/>
              <a:t>at least one day in advance prior the publication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 at the e-mail</a:t>
            </a:r>
            <a:r>
              <a:rPr lang="ro-RO" sz="2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: </a:t>
            </a:r>
            <a:r>
              <a:rPr lang="en-US" sz="2000" dirty="0">
                <a:latin typeface="Open Sans" pitchFamily="34" charset="0"/>
                <a:ea typeface="Open Sans" pitchFamily="34" charset="0"/>
                <a:cs typeface="Open Sans" pitchFamily="34" charset="0"/>
                <a:hlinkClick r:id="rId3"/>
              </a:rPr>
              <a:t>tenders</a:t>
            </a:r>
            <a:r>
              <a:rPr lang="ro-RO" sz="2000" dirty="0">
                <a:latin typeface="Open Sans" pitchFamily="34" charset="0"/>
                <a:ea typeface="Open Sans" pitchFamily="34" charset="0"/>
                <a:cs typeface="Open Sans" pitchFamily="34" charset="0"/>
                <a:hlinkClick r:id="rId3"/>
              </a:rPr>
              <a:t>@brct-timisoara.ro</a:t>
            </a:r>
            <a:r>
              <a:rPr lang="en-US" sz="2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o-RO" sz="2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89237" y="404813"/>
            <a:ext cx="4303938" cy="96678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Basic rules in procurement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2514600"/>
            <a:ext cx="8264075" cy="2300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11976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57188" y="1526737"/>
            <a:ext cx="5891212" cy="2207063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GB" sz="2000" b="1" dirty="0">
                <a:solidFill>
                  <a:srgbClr val="C0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Rule of Origin</a:t>
            </a:r>
            <a:r>
              <a:rPr lang="en-GB" sz="2000" dirty="0">
                <a:solidFill>
                  <a:srgbClr val="C0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: 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All purchased supplies shall originate from an eligible country</a:t>
            </a:r>
            <a:r>
              <a:rPr lang="en-GB" sz="2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GB" sz="2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    </a:t>
            </a:r>
            <a:r>
              <a:rPr lang="en-GB" sz="2000" dirty="0">
                <a:solidFill>
                  <a:srgbClr val="FF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Tenderers must state the origin of the                     supplies in their tenders.</a:t>
            </a:r>
            <a:r>
              <a:rPr lang="en-GB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GB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     Exception:</a:t>
            </a:r>
            <a:r>
              <a:rPr lang="ro-RO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GB" sz="2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when the value of the supplies to be purchased is below 100.000 € per purchase</a:t>
            </a:r>
            <a:r>
              <a:rPr lang="ro-RO" sz="2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en-GB" sz="2000" dirty="0">
              <a:solidFill>
                <a:srgbClr val="FF000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89237" y="404813"/>
            <a:ext cx="4303938" cy="96678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Basic rules in procurement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1447800"/>
            <a:ext cx="2132251" cy="199454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57200" y="2895600"/>
            <a:ext cx="601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GB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      </a:t>
            </a:r>
            <a:endParaRPr lang="ro-RO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" y="3810000"/>
            <a:ext cx="84582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eaLnBrk="1" fontAlgn="auto" hangingPunct="1">
              <a:spcAft>
                <a:spcPts val="0"/>
              </a:spcAft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GB" sz="2000" b="1" dirty="0">
                <a:solidFill>
                  <a:srgbClr val="C0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Nationality:  </a:t>
            </a:r>
            <a:r>
              <a:rPr lang="en-GB" sz="2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participation in tender procedures is open on equal terms to all natural persons who are nationals of or legal persons established in a EU Member State or an IPA eligible country. Experts and other natural persons employed or legally contracted does not have to follow the nationality rules.</a:t>
            </a:r>
            <a:r>
              <a:rPr lang="en-GB" sz="2000" b="1" dirty="0">
                <a:solidFill>
                  <a:srgbClr val="C0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</a:p>
          <a:p>
            <a:pPr marL="285750" indent="-285750" algn="just" eaLnBrk="1" fontAlgn="auto" hangingPunct="1">
              <a:spcAft>
                <a:spcPts val="0"/>
              </a:spcAft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GB" sz="2000" b="1" dirty="0">
                <a:solidFill>
                  <a:srgbClr val="C0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Language rules</a:t>
            </a:r>
            <a:r>
              <a:rPr lang="ro-RO" sz="2000" dirty="0">
                <a:solidFill>
                  <a:srgbClr val="C00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: </a:t>
            </a:r>
            <a:r>
              <a:rPr lang="en-GB" sz="2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For secondary procurement procedures above 20.000 € the use of English language is obligatory</a:t>
            </a:r>
            <a:r>
              <a:rPr lang="ro-RO" sz="20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marL="285750" indent="-285750" algn="just" eaLnBrk="1" fontAlgn="auto" hangingPunct="1">
              <a:spcAft>
                <a:spcPts val="0"/>
              </a:spcAft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GB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099603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864457"/>
              </p:ext>
            </p:extLst>
          </p:nvPr>
        </p:nvGraphicFramePr>
        <p:xfrm>
          <a:off x="228600" y="1447800"/>
          <a:ext cx="8839200" cy="4908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89237" y="404813"/>
            <a:ext cx="4303938" cy="96678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Basic rules in procurement</a:t>
            </a:r>
          </a:p>
        </p:txBody>
      </p:sp>
    </p:spTree>
    <p:extLst>
      <p:ext uri="{BB962C8B-B14F-4D97-AF65-F5344CB8AC3E}">
        <p14:creationId xmlns:p14="http://schemas.microsoft.com/office/powerpoint/2010/main" val="376939653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700213"/>
            <a:ext cx="8569325" cy="738187"/>
          </a:xfrm>
        </p:spPr>
        <p:txBody>
          <a:bodyPr rtlCol="0">
            <a:normAutofit fontScale="92500" lnSpcReduction="10000"/>
          </a:bodyPr>
          <a:lstStyle/>
          <a:p>
            <a:pPr marL="0" indent="20638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procedures applicable to different types of procurement differ depending on the nature of the procurement</a:t>
            </a:r>
            <a:r>
              <a:rPr lang="ro-RO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77467"/>
              </p:ext>
            </p:extLst>
          </p:nvPr>
        </p:nvGraphicFramePr>
        <p:xfrm>
          <a:off x="1042988" y="2438401"/>
          <a:ext cx="6985000" cy="25675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57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892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3325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Service Contracts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2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translations</a:t>
                      </a:r>
                      <a:r>
                        <a:rPr lang="ro-RO" sz="2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en-GB" sz="2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events</a:t>
                      </a:r>
                      <a:r>
                        <a:rPr lang="ro-RO" sz="2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en-GB" sz="2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consultancy</a:t>
                      </a:r>
                      <a:r>
                        <a:rPr lang="ro-RO" sz="2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training, catering, 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studies, transport services, </a:t>
                      </a:r>
                      <a:r>
                        <a:rPr lang="ro-RO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etc.</a:t>
                      </a:r>
                      <a:endParaRPr lang="en-GB" sz="2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809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Supply Contracts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furniture</a:t>
                      </a:r>
                      <a:r>
                        <a:rPr lang="ro-RO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equipment of all types</a:t>
                      </a:r>
                      <a:r>
                        <a:rPr lang="ro-RO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materials,</a:t>
                      </a:r>
                      <a:r>
                        <a:rPr lang="ro-RO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etc.</a:t>
                      </a:r>
                      <a:endParaRPr lang="en-GB" sz="2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3325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Works Contracts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Execution or both design and execution of works: </a:t>
                      </a:r>
                      <a:r>
                        <a:rPr lang="en-GB" sz="200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</a:t>
                      </a:r>
                      <a:r>
                        <a:rPr lang="ro-RO" sz="200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onst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ruction</a:t>
                      </a:r>
                      <a:r>
                        <a:rPr lang="ro-RO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re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</a:t>
                      </a:r>
                      <a:r>
                        <a:rPr lang="ro-RO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ab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ilitation</a:t>
                      </a:r>
                      <a:r>
                        <a:rPr lang="ro-RO" sz="20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etc.</a:t>
                      </a:r>
                      <a:endParaRPr lang="en-GB" sz="20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87337" y="5334000"/>
            <a:ext cx="8569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case of mixed contracts, the type of intervention which is prevailing defines the overall type of contract.</a:t>
            </a:r>
          </a:p>
        </p:txBody>
      </p:sp>
      <p:sp>
        <p:nvSpPr>
          <p:cNvPr id="6" name="Down Arrow Callout 5"/>
          <p:cNvSpPr/>
          <p:nvPr/>
        </p:nvSpPr>
        <p:spPr>
          <a:xfrm>
            <a:off x="4648200" y="152400"/>
            <a:ext cx="4343400" cy="1600200"/>
          </a:xfrm>
          <a:prstGeom prst="down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Applicable procurement procedures</a:t>
            </a:r>
          </a:p>
        </p:txBody>
      </p:sp>
    </p:spTree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276350"/>
            <a:ext cx="8370887" cy="81948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GB" alt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Procurement Thresholds</a:t>
            </a:r>
            <a:r>
              <a:rPr lang="ro-RO" alt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- </a:t>
            </a:r>
            <a:r>
              <a:rPr lang="en-GB" alt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Services</a:t>
            </a:r>
            <a:endParaRPr lang="ro-RO" altLang="en-US" sz="3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6" name="Group 2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83379769"/>
              </p:ext>
            </p:extLst>
          </p:nvPr>
        </p:nvGraphicFramePr>
        <p:xfrm>
          <a:off x="468313" y="2133601"/>
          <a:ext cx="8353425" cy="2293621"/>
        </p:xfrm>
        <a:graphic>
          <a:graphicData uri="http://schemas.openxmlformats.org/drawingml/2006/table">
            <a:tbl>
              <a:tblPr/>
              <a:tblGrid>
                <a:gridCol w="14366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39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484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043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1228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SERVICE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o-RO" sz="2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5" marR="91445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≥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00.000</a:t>
                      </a:r>
                      <a:endParaRPr kumimoji="0" lang="ro-RO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&lt;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00.000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&gt;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0.000 </a:t>
                      </a:r>
                      <a:endParaRPr kumimoji="0" lang="ro-RO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≤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0.000</a:t>
                      </a: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97519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International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restricted tender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procedure</a:t>
                      </a: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Competitive negotiated procedure</a:t>
                      </a: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Single tender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*</a:t>
                      </a:r>
                      <a:endParaRPr kumimoji="0" lang="ro-RO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4355" name="Rectangle 2"/>
          <p:cNvSpPr>
            <a:spLocks noGrp="1"/>
          </p:cNvSpPr>
          <p:nvPr>
            <p:ph type="title" idx="4294967295"/>
          </p:nvPr>
        </p:nvSpPr>
        <p:spPr>
          <a:xfrm>
            <a:off x="475240" y="4762164"/>
            <a:ext cx="8440160" cy="1562436"/>
          </a:xfrm>
        </p:spPr>
        <p:txBody>
          <a:bodyPr/>
          <a:lstStyle/>
          <a:p>
            <a:pPr algn="l" eaLnBrk="1" hangingPunct="1"/>
            <a:r>
              <a:rPr lang="en-US" alt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 </a:t>
            </a:r>
            <a:r>
              <a:rPr lang="en-US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According to the rules and templates provided in the </a:t>
            </a:r>
            <a:r>
              <a:rPr lang="en-US" sz="1800" u="sng" dirty="0">
                <a:hlinkClick r:id="rId3"/>
              </a:rPr>
              <a:t>Public procurement procedure for beneficiaries of Interreg-IPA Cross-border Cooperation Romania-Serbia </a:t>
            </a:r>
            <a:r>
              <a:rPr lang="en-US" sz="1800" u="sng" dirty="0" err="1">
                <a:hlinkClick r:id="rId3"/>
              </a:rPr>
              <a:t>Programme</a:t>
            </a:r>
            <a:r>
              <a:rPr lang="en-US" sz="1800" u="sng" dirty="0"/>
              <a:t/>
            </a:r>
            <a:br>
              <a:rPr lang="en-US" sz="1800" u="sng" dirty="0"/>
            </a:br>
            <a:r>
              <a:rPr lang="en-US" altLang="en-US" sz="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altLang="en-US" sz="5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**</a:t>
            </a: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Payments for amounts less than or equal to EUR 2500 may be</a:t>
            </a:r>
            <a:b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alt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made against invoice without prior acceptance of a tender.</a:t>
            </a:r>
            <a:r>
              <a:rPr lang="en-GB" altLang="en-US" sz="1800" dirty="0">
                <a:latin typeface="Trebuchet MS" pitchFamily="34" charset="0"/>
              </a:rPr>
              <a:t/>
            </a:r>
            <a:br>
              <a:rPr lang="en-GB" altLang="en-US" sz="1800" dirty="0">
                <a:latin typeface="Trebuchet MS" pitchFamily="34" charset="0"/>
              </a:rPr>
            </a:br>
            <a:endParaRPr lang="en-GB" altLang="en-US" sz="1800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2566</TotalTime>
  <Words>1683</Words>
  <Application>Microsoft Office PowerPoint</Application>
  <PresentationFormat>On-screen Show (4:3)</PresentationFormat>
  <Paragraphs>173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Open Sans</vt:lpstr>
      <vt:lpstr>Trebuchet MS</vt:lpstr>
      <vt:lpstr>Wingdings</vt:lpstr>
      <vt:lpstr>Office Theme</vt:lpstr>
      <vt:lpstr>PowerPoint Presentation</vt:lpstr>
      <vt:lpstr>PowerPoint Presentation</vt:lpstr>
      <vt:lpstr>Basic rules in procurement</vt:lpstr>
      <vt:lpstr>Basic rules in procurement</vt:lpstr>
      <vt:lpstr>Basic rules in procurement</vt:lpstr>
      <vt:lpstr>Basic rules in procurement</vt:lpstr>
      <vt:lpstr>Basic rules in procurement</vt:lpstr>
      <vt:lpstr>PowerPoint Presentation</vt:lpstr>
      <vt:lpstr>Procurement Thresholds - Services</vt:lpstr>
      <vt:lpstr>Procurement Thresholds - Supplies</vt:lpstr>
      <vt:lpstr>Procurement Thresholds - Works</vt:lpstr>
      <vt:lpstr>Steps in awarding contracts (I)</vt:lpstr>
      <vt:lpstr>Steps in awarding contracts (II)</vt:lpstr>
      <vt:lpstr>Steps in awarding contracts (III)</vt:lpstr>
      <vt:lpstr>Steps in awarding contracts (IV)</vt:lpstr>
      <vt:lpstr>Steps in awarding contracts (V)</vt:lpstr>
      <vt:lpstr>Steps in awarding contracts (VI)</vt:lpstr>
      <vt:lpstr>Steps in awarding contracts (VII)</vt:lpstr>
      <vt:lpstr>modification of the contracts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 Bardos</dc:creator>
  <cp:lastModifiedBy>Mihai-Catalin, Radu</cp:lastModifiedBy>
  <cp:revision>409</cp:revision>
  <cp:lastPrinted>2015-11-09T07:34:14Z</cp:lastPrinted>
  <dcterms:created xsi:type="dcterms:W3CDTF">2015-10-27T11:54:26Z</dcterms:created>
  <dcterms:modified xsi:type="dcterms:W3CDTF">2019-06-14T13:54:54Z</dcterms:modified>
</cp:coreProperties>
</file>